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3"/>
  </p:notesMasterIdLst>
  <p:sldIdLst>
    <p:sldId id="256" r:id="rId4"/>
    <p:sldId id="258" r:id="rId5"/>
    <p:sldId id="271" r:id="rId6"/>
    <p:sldId id="259" r:id="rId7"/>
    <p:sldId id="276" r:id="rId8"/>
    <p:sldId id="280" r:id="rId9"/>
    <p:sldId id="278" r:id="rId10"/>
    <p:sldId id="275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F45"/>
    <a:srgbClr val="108573"/>
    <a:srgbClr val="6DB785"/>
    <a:srgbClr val="6EB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4BE12-B033-4E53-B4EB-5D3B7F532BC1}" v="89" dt="2023-12-11T09:40:12.338"/>
    <p1510:client id="{649E8352-5E4F-1C27-91E4-FF4085A5DC2A}" v="3" dt="2024-01-12T08:40:50.377"/>
    <p1510:client id="{8503C8AB-DCBD-4F5E-CB17-245FEBBA7C52}" v="9" dt="2024-01-09T15:15:49.330"/>
    <p1510:client id="{D3C72B68-3A03-232F-BCC9-1AFA5D3A00F0}" v="34" dt="2024-01-12T08:35:46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971" autoAdjust="0"/>
  </p:normalViewPr>
  <p:slideViewPr>
    <p:cSldViewPr snapToGrid="0">
      <p:cViewPr varScale="1">
        <p:scale>
          <a:sx n="54" d="100"/>
          <a:sy n="54" d="100"/>
        </p:scale>
        <p:origin x="11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80021-AB46-421C-B9B1-C1D453788123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C061-E383-47C7-A236-6F4AAB4E8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4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P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rovide health and safety leadership across the onshore wind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eek participation of companies from across the onshore wind industry and partner with relevant trade organisations, consultancies and others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UK, Ireland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industries, including offshore wind, conventional generation and power networks, in the UK, Ireland and beyond as appropriate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Crane toppled over</a:t>
            </a:r>
          </a:p>
          <a:p>
            <a:pPr algn="l"/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Load was not within the maximum lifting capacity of the crane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Load was not within the maximum lifting capacity of the crane.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4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Be aware of short legging. Mitigate the risk by moving obstructions out of the way or replanning the lift location. 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A qualified person should inspect and ensure the ground is sufficiently stable. Extra matting could be used to spread the load. 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6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How can you check that the load is within the maximum lifting capacity of the crane? </a:t>
            </a: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What can you change (e.g. to the site layout or working conditions to prevent short legging? </a:t>
            </a: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How do you know that the ground is stable? What should you do if it isn’t? </a:t>
            </a: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What other risks or hazards do we need to consider in crane </a:t>
            </a: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lifting operations?</a:t>
            </a: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03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9F6B-A99A-FF2F-A169-971EFEA1D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B4552-17FD-585F-925F-792998E3E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6A9E-6AD5-3D3E-AF50-0E54EE4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33EF9-AD85-614D-FF2C-82E287AE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6388-BEFB-88A6-6DBA-CC07DB14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8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53E4-3E92-0767-446C-8F07381B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822BE-E790-0EFB-AA86-D7D5E4EAA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7BD5A-3E42-1EF4-B48D-F34BB9B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4C0A-E1A2-B73F-5AF3-76742485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777F-83E5-B737-F442-03802E70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6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F26FC-B55E-6AEB-8B5F-6F6763761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C80E-A6A0-F60D-D68F-9FCD8D91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59D9-5623-CF95-3D33-B95037CF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BBD4-710A-B8B1-B4E7-8B0BEE74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2252-F75B-623B-884A-242CC634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3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006D-A7E7-DA38-1A5A-96884546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4A93-3627-57BB-7821-009842AB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EF00-029F-7172-C5CA-83C4C98F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00A81-FB2F-9194-0066-14DA29EA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BE9AD-1B76-9637-6111-BEA018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5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B4AD-5E23-00DA-C21A-AF0F062B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54999-779E-6638-CA74-C03C62652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92A4-64E4-6CB4-27B3-3A5F5B10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CC7B-5C70-2DA3-CD75-7020409B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EB91-28B5-8478-BA2F-39E4BC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4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5A31-D7AE-4D9B-D9E9-7560FF47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A364-0442-76EE-E1F9-D0496E6F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BC2F-3E0D-C804-0D28-859A060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24F67-179F-C525-7E9D-02D1A902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BC6B0-E7B9-2BA9-002A-EFF1B4B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9CF9F-D1FF-8A89-DA9D-A60E0C08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6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FF6C-6ADA-7B11-7FC6-25C81E20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7E18-559B-8F2A-0AB0-9C487B412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4EAAB-D397-1F9A-5DE8-D5B641D7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251AE-FF89-791B-4FEC-D8FB653A8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4D78C-F7DD-2649-D709-CCD050800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053A1-9378-5AF2-89D6-234986C3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A091-3D16-5DEB-F6BC-D83BBB62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E7D9-CAEF-A073-9AAF-CE4FE080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6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9A63-95ED-A98C-F918-85397A33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C52BE-244C-53D1-4C91-ECA98FE0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D9D1E-AAC8-65D0-3EF0-FDBD2D94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47C2-449D-A45B-10B8-064DC69D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7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D4DE3-730F-750B-31F5-8CB7008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07C09-49A0-6289-034A-9D150B8F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3A585-C273-A19A-527F-45167784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8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136AE-1B76-6418-2016-9E818492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15C-4D42-2F1D-6215-3AF12DAF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970B-70CE-D918-DCFE-D125071E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85B40-F34E-E406-C0F4-1569D1B5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7D666-4CEC-2B5A-B591-6F8ED3A3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25608-4D9F-8E55-5630-030C0D25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6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C348-7E33-A26B-762A-61B21F9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924CB-43D5-183D-D597-FCCD81821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5088-0CEE-D37A-1D6D-7CEBE5C2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C925-ADD7-2D7E-58C9-65BDE145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4D5B0-0594-2A57-8D21-54DD5B6B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7FEA-9E97-1104-84C2-50F317A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22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C27C8-D2D0-AF0E-BF49-FE14E186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3B85-A1F9-4EFB-0446-60F5F565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BD51-A271-2FE7-76EC-E36096AA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3E36-4ABB-DDC0-5CAF-44F3F0A19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0D3F-AA42-F580-3AFF-23908B33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EF15-7BC1-FD5E-91E2-B1BA1FE42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83373-DD4D-37CB-ADBD-2A7834649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wind turbines in a field&#10;&#10;Description automatically generated">
            <a:extLst>
              <a:ext uri="{FF2B5EF4-FFF2-40B4-BE49-F238E27FC236}">
                <a16:creationId xmlns:a16="http://schemas.microsoft.com/office/drawing/2014/main" id="{0EFE5A7D-C29B-9F09-A2EE-18933D31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4AD4D21-DB60-4D72-11B9-E80F6E9CF774}"/>
              </a:ext>
            </a:extLst>
          </p:cNvPr>
          <p:cNvSpPr txBox="1"/>
          <p:nvPr/>
        </p:nvSpPr>
        <p:spPr>
          <a:xfrm>
            <a:off x="10144760" y="1819277"/>
            <a:ext cx="207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In partnership with:</a:t>
            </a:r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04A3DC8D-0743-3745-A42E-9E1CD920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296" y="1788285"/>
            <a:ext cx="20669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uple of people standing in front of windmills&#10;&#10;Description automatically generated">
            <a:extLst>
              <a:ext uri="{FF2B5EF4-FFF2-40B4-BE49-F238E27FC236}">
                <a16:creationId xmlns:a16="http://schemas.microsoft.com/office/drawing/2014/main" id="{CC3365DA-55E9-4DF9-9643-342EA187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7E6EF-7785-BA13-322E-32DF7736E3CD}"/>
              </a:ext>
            </a:extLst>
          </p:cNvPr>
          <p:cNvSpPr txBox="1"/>
          <p:nvPr/>
        </p:nvSpPr>
        <p:spPr>
          <a:xfrm>
            <a:off x="6766560" y="1874728"/>
            <a:ext cx="4874029" cy="310854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 for Safety Week is dedicated to creating time to discuss hazards working onshore and preventative measures that could be taken to reduce risk to health and safety</a:t>
            </a:r>
            <a:r>
              <a:rPr lang="en-GB" sz="24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BE302B92-5D5E-A1B2-31AA-1E3962AF5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69" y="-1"/>
            <a:ext cx="2267031" cy="1597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1BDD6-F117-B7D7-2ACF-7A5D0ADD652C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</p:spTree>
    <p:extLst>
      <p:ext uri="{BB962C8B-B14F-4D97-AF65-F5344CB8AC3E}">
        <p14:creationId xmlns:p14="http://schemas.microsoft.com/office/powerpoint/2010/main" val="14877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ind turbines&#10;&#10;Description automatically generated">
            <a:extLst>
              <a:ext uri="{FF2B5EF4-FFF2-40B4-BE49-F238E27FC236}">
                <a16:creationId xmlns:a16="http://schemas.microsoft.com/office/drawing/2014/main" id="{5E584E85-42F6-10F3-C647-C608E4FA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r="23096"/>
          <a:stretch/>
        </p:blipFill>
        <p:spPr>
          <a:xfrm>
            <a:off x="-1504" y="640080"/>
            <a:ext cx="12191980" cy="601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7B44A8-51AD-C978-F9E5-CD9110FA03CC}"/>
              </a:ext>
            </a:extLst>
          </p:cNvPr>
          <p:cNvSpPr/>
          <p:nvPr/>
        </p:nvSpPr>
        <p:spPr>
          <a:xfrm>
            <a:off x="0" y="3794760"/>
            <a:ext cx="12192000" cy="306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3A9AA-A2D6-C354-5D5E-96D2848EE0D2}"/>
              </a:ext>
            </a:extLst>
          </p:cNvPr>
          <p:cNvSpPr/>
          <p:nvPr/>
        </p:nvSpPr>
        <p:spPr>
          <a:xfrm>
            <a:off x="0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433DC-31A7-5B96-80CE-A925C2428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9444852" y="13360"/>
            <a:ext cx="1459686" cy="977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CC11DE-40BF-3DD4-27D8-E28CE9F11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096" y="364327"/>
            <a:ext cx="1307444" cy="57076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E68A11B-8001-CCCB-ACAC-7DAAC8CC81E0}"/>
              </a:ext>
            </a:extLst>
          </p:cNvPr>
          <p:cNvSpPr txBox="1">
            <a:spLocks/>
          </p:cNvSpPr>
          <p:nvPr/>
        </p:nvSpPr>
        <p:spPr>
          <a:xfrm>
            <a:off x="207106" y="200660"/>
            <a:ext cx="4309739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6EB88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About </a:t>
            </a:r>
            <a:r>
              <a:rPr lang="en-GB" sz="3200" dirty="0" err="1">
                <a:solidFill>
                  <a:srgbClr val="10857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SafetyOn</a:t>
            </a:r>
            <a:endParaRPr lang="en-GB" sz="3200" dirty="0">
              <a:solidFill>
                <a:srgbClr val="108573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Frutiger LT 75 Black" panose="020B0803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5DF49-AE72-0E93-DCA4-7AEFB64F049A}"/>
              </a:ext>
            </a:extLst>
          </p:cNvPr>
          <p:cNvSpPr txBox="1"/>
          <p:nvPr/>
        </p:nvSpPr>
        <p:spPr>
          <a:xfrm>
            <a:off x="526553" y="1893658"/>
            <a:ext cx="1113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</a:rPr>
              <a:t>Inspiring a safer and healthier onshore wind industry</a:t>
            </a:r>
            <a:r>
              <a:rPr lang="en-GB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GB" sz="1400" b="1" i="1" dirty="0">
              <a:solidFill>
                <a:schemeClr val="bg1"/>
              </a:solidFill>
              <a:highlight>
                <a:srgbClr val="108573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04578-DD2C-F897-1998-3B81F433D820}"/>
              </a:ext>
            </a:extLst>
          </p:cNvPr>
          <p:cNvSpPr txBox="1"/>
          <p:nvPr/>
        </p:nvSpPr>
        <p:spPr>
          <a:xfrm>
            <a:off x="390098" y="4473337"/>
            <a:ext cx="1127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rgbClr val="212529"/>
                </a:solidFill>
                <a:latin typeface="Arial" panose="020B0604020202020204" pitchFamily="34" charset="0"/>
              </a:rPr>
              <a:t>Providing advice, sharing best industry practice, promoting, innovation and creating positive change in the UK and Ireland’s onshore wind industry </a:t>
            </a:r>
            <a:endParaRPr lang="en-GB" sz="2400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7A1D394-E8ED-1536-A361-78617E9D0AD5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E52C75-4E4E-E007-1704-4599D200B3A1}"/>
              </a:ext>
            </a:extLst>
          </p:cNvPr>
          <p:cNvSpPr txBox="1">
            <a:spLocks/>
          </p:cNvSpPr>
          <p:nvPr/>
        </p:nvSpPr>
        <p:spPr>
          <a:xfrm>
            <a:off x="258641" y="61278"/>
            <a:ext cx="4932194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500" dirty="0">
                <a:solidFill>
                  <a:srgbClr val="6EB8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  <a:ea typeface="+mn-ea"/>
                <a:cs typeface="+mn-cs"/>
              </a:rPr>
              <a:t>Toppling </a:t>
            </a:r>
            <a:r>
              <a:rPr lang="en-GB" sz="32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  <a:ea typeface="+mn-ea"/>
                <a:cs typeface="+mn-cs"/>
              </a:rPr>
              <a:t>cranes</a:t>
            </a:r>
            <a:endParaRPr lang="en-GB" sz="3200" dirty="0">
              <a:latin typeface="Frutiger LT 75 Black" panose="020B0803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22B9B-7CF8-D63A-AF1B-B9BA2FEB4611}"/>
              </a:ext>
            </a:extLst>
          </p:cNvPr>
          <p:cNvSpPr txBox="1"/>
          <p:nvPr/>
        </p:nvSpPr>
        <p:spPr>
          <a:xfrm>
            <a:off x="9514531" y="6520503"/>
            <a:ext cx="34665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C19966-670C-527B-73A6-19E8BE5E4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10842542" y="29720"/>
            <a:ext cx="1170270" cy="783839"/>
          </a:xfrm>
          <a:prstGeom prst="rect">
            <a:avLst/>
          </a:prstGeom>
        </p:spPr>
      </p:pic>
      <p:pic>
        <p:nvPicPr>
          <p:cNvPr id="2" name="698-Toppling-Cranes-online-version">
            <a:hlinkClick r:id="" action="ppaction://media"/>
            <a:extLst>
              <a:ext uri="{FF2B5EF4-FFF2-40B4-BE49-F238E27FC236}">
                <a16:creationId xmlns:a16="http://schemas.microsoft.com/office/drawing/2014/main" id="{EF8CA1F7-7DC3-717E-5550-D9757809A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3559"/>
            <a:ext cx="12192000" cy="57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men working on a wind turbine&#10;&#10;Description automatically generated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4" b="155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689CB3-AD9A-D855-FFE7-7D9B530725DB}"/>
              </a:ext>
            </a:extLst>
          </p:cNvPr>
          <p:cNvGrpSpPr/>
          <p:nvPr/>
        </p:nvGrpSpPr>
        <p:grpSpPr>
          <a:xfrm>
            <a:off x="3402097" y="4402231"/>
            <a:ext cx="5487670" cy="832709"/>
            <a:chOff x="3289935" y="3830731"/>
            <a:chExt cx="57740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6" y="3830731"/>
              <a:ext cx="5692744" cy="867000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561213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What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happened?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2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C77705-B78D-40F0-0BF1-D36AC8A3EDF5}"/>
              </a:ext>
            </a:extLst>
          </p:cNvPr>
          <p:cNvGrpSpPr/>
          <p:nvPr/>
        </p:nvGrpSpPr>
        <p:grpSpPr>
          <a:xfrm>
            <a:off x="3036872" y="4200701"/>
            <a:ext cx="6118255" cy="867000"/>
            <a:chOff x="3187065" y="3830731"/>
            <a:chExt cx="61182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5934075" cy="867000"/>
            </a:xfrm>
            <a:prstGeom prst="rect">
              <a:avLst/>
            </a:prstGeom>
            <a:solidFill>
              <a:srgbClr val="1085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187065" y="3832410"/>
              <a:ext cx="593407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Why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did it happen?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2569A-B3B3-8504-9094-93C488C60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873760"/>
            <a:ext cx="121824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 b="25252"/>
          <a:stretch/>
        </p:blipFill>
        <p:spPr>
          <a:xfrm>
            <a:off x="-1504" y="0"/>
            <a:ext cx="12191980" cy="4022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96D7B3-6A02-E00F-106C-D38FD69F061C}"/>
              </a:ext>
            </a:extLst>
          </p:cNvPr>
          <p:cNvGrpSpPr/>
          <p:nvPr/>
        </p:nvGrpSpPr>
        <p:grpSpPr>
          <a:xfrm>
            <a:off x="3103846" y="4367941"/>
            <a:ext cx="6408729" cy="866999"/>
            <a:chOff x="3289935" y="3830731"/>
            <a:chExt cx="6408729" cy="86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6327419" cy="86699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625243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000" b="1" dirty="0">
                  <a:latin typeface="Arial Black"/>
                  <a:cs typeface="Arial"/>
                </a:rPr>
                <a:t> </a:t>
              </a:r>
              <a:r>
                <a:rPr lang="en-GB" sz="4000" b="1" dirty="0">
                  <a:latin typeface="Arial"/>
                  <a:cs typeface="Arial"/>
                </a:rPr>
                <a:t>3. </a:t>
              </a:r>
              <a:r>
                <a:rPr lang="en-GB" sz="4000" b="1" dirty="0">
                  <a:latin typeface="Arial Black"/>
                  <a:cs typeface="Arial"/>
                </a:rPr>
                <a:t>What</a:t>
              </a:r>
              <a:r>
                <a:rPr lang="en-GB" sz="4000" b="1" dirty="0">
                  <a:latin typeface="Arial"/>
                  <a:cs typeface="Arial"/>
                </a:rPr>
                <a:t> did </a:t>
              </a:r>
              <a:r>
                <a:rPr lang="en-GB" sz="4000" b="1">
                  <a:latin typeface="Arial"/>
                  <a:cs typeface="Arial"/>
                </a:rPr>
                <a:t>they learn</a:t>
              </a:r>
              <a:r>
                <a:rPr lang="en-GB" sz="4000" b="1" dirty="0">
                  <a:latin typeface="Arial"/>
                  <a:cs typeface="Arial"/>
                </a:rPr>
                <a:t>? </a:t>
              </a:r>
              <a:endParaRPr lang="en-GB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8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4DF7D7-45E3-3182-C195-EEE00BD6C15A}"/>
              </a:ext>
            </a:extLst>
          </p:cNvPr>
          <p:cNvGrpSpPr/>
          <p:nvPr/>
        </p:nvGrpSpPr>
        <p:grpSpPr>
          <a:xfrm>
            <a:off x="2237422" y="4390801"/>
            <a:ext cx="7841102" cy="844139"/>
            <a:chOff x="2306955" y="3830731"/>
            <a:chExt cx="7580107" cy="8441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2526030" y="3830731"/>
              <a:ext cx="7361032" cy="844139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2306955" y="3832410"/>
              <a:ext cx="746532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Ask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yourself or your crew?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F624D-A6FC-350A-801D-DF8364A67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87" b="30556"/>
          <a:stretch/>
        </p:blipFill>
        <p:spPr>
          <a:xfrm>
            <a:off x="-1524" y="864871"/>
            <a:ext cx="12192000" cy="27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 turbines in a field with Codrington Wind Farm in the background&#10;&#10;Description automatically generated">
            <a:extLst>
              <a:ext uri="{FF2B5EF4-FFF2-40B4-BE49-F238E27FC236}">
                <a16:creationId xmlns:a16="http://schemas.microsoft.com/office/drawing/2014/main" id="{5347E973-F819-9BC3-C298-9D1D80C6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E48A24-B1C2-64BE-C060-0C43021072C2}"/>
              </a:ext>
            </a:extLst>
          </p:cNvPr>
          <p:cNvSpPr/>
          <p:nvPr/>
        </p:nvSpPr>
        <p:spPr>
          <a:xfrm>
            <a:off x="-1524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748A-A414-E0BE-01B1-403AA4D05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9B8BA2-837F-BA4B-B013-DF21C849C24E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Find out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2E1E9-3F03-AB8B-F449-4B4BBC6030E0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A32C7-AC59-8AC8-4BD6-E9670A6AC383}"/>
              </a:ext>
            </a:extLst>
          </p:cNvPr>
          <p:cNvSpPr txBox="1"/>
          <p:nvPr/>
        </p:nvSpPr>
        <p:spPr>
          <a:xfrm>
            <a:off x="2450198" y="1681674"/>
            <a:ext cx="699860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32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www.safetyon.com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10B8A-FA63-ECE5-1DB9-34C4578336FF}"/>
              </a:ext>
            </a:extLst>
          </p:cNvPr>
          <p:cNvSpPr txBox="1"/>
          <p:nvPr/>
        </p:nvSpPr>
        <p:spPr>
          <a:xfrm>
            <a:off x="2366624" y="2909905"/>
            <a:ext cx="699860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32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 up for our newsletter:</a:t>
            </a:r>
          </a:p>
        </p:txBody>
      </p:sp>
      <p:pic>
        <p:nvPicPr>
          <p:cNvPr id="18" name="Picture 17" descr="A qr code with a few squares&#10;&#10;Description automatically generated">
            <a:extLst>
              <a:ext uri="{FF2B5EF4-FFF2-40B4-BE49-F238E27FC236}">
                <a16:creationId xmlns:a16="http://schemas.microsoft.com/office/drawing/2014/main" id="{9D92D64B-A11B-7139-829F-A2CA96B95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9" y="3623925"/>
            <a:ext cx="2241140" cy="22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9D158FBFAA343A33C17C18CFB26FC" ma:contentTypeVersion="17" ma:contentTypeDescription="Create a new document." ma:contentTypeScope="" ma:versionID="74b023a2b4a135528925ba94525afe5d">
  <xsd:schema xmlns:xsd="http://www.w3.org/2001/XMLSchema" xmlns:xs="http://www.w3.org/2001/XMLSchema" xmlns:p="http://schemas.microsoft.com/office/2006/metadata/properties" xmlns:ns2="3b143df3-7c6b-43ed-8630-c9b194f10487" xmlns:ns3="301dc94e-9483-4250-9719-f8e3323265a1" targetNamespace="http://schemas.microsoft.com/office/2006/metadata/properties" ma:root="true" ma:fieldsID="79eec247d1077cdd5f3a863d57d1ebc7" ns2:_="" ns3:_="">
    <xsd:import namespace="3b143df3-7c6b-43ed-8630-c9b194f10487"/>
    <xsd:import namespace="301dc94e-9483-4250-9719-f8e332326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43df3-7c6b-43ed-8630-c9b194f10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49f67f5-16ba-4767-9c7c-402f9af90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dc94e-9483-4250-9719-f8e3323265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4416e0-3a55-4a2e-a225-9fa7714c75db}" ma:internalName="TaxCatchAll" ma:showField="CatchAllData" ma:web="301dc94e-9483-4250-9719-f8e332326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6BDDDB-F1D5-4B45-BC51-E67D570436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6A80D6-3C08-425B-8007-3037F9263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143df3-7c6b-43ed-8630-c9b194f10487"/>
    <ds:schemaRef ds:uri="301dc94e-9483-4250-9719-f8e332326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7013</TotalTime>
  <Words>370</Words>
  <Application>Microsoft Office PowerPoint</Application>
  <PresentationFormat>Widescreen</PresentationFormat>
  <Paragraphs>47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Frutiger LT 75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Shorthose</dc:creator>
  <cp:lastModifiedBy>Mohammed Rashaad</cp:lastModifiedBy>
  <cp:revision>39</cp:revision>
  <dcterms:created xsi:type="dcterms:W3CDTF">2023-12-06T13:15:51Z</dcterms:created>
  <dcterms:modified xsi:type="dcterms:W3CDTF">2025-01-08T11:14:14Z</dcterms:modified>
</cp:coreProperties>
</file>