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312" r:id="rId5"/>
    <p:sldId id="326" r:id="rId6"/>
    <p:sldId id="314" r:id="rId7"/>
    <p:sldId id="332" r:id="rId8"/>
    <p:sldId id="329" r:id="rId9"/>
    <p:sldId id="323" r:id="rId10"/>
    <p:sldId id="32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EC7209-4C09-44C1-8690-8E69145499D4}" v="1" dt="2025-06-20T10:13:42.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ia Burton" userId="62a4817e-bc24-4eee-95b1-6275ca254eb4" providerId="ADAL" clId="{E6EC7209-4C09-44C1-8690-8E69145499D4}"/>
    <pc:docChg chg="custSel modSld">
      <pc:chgData name="Olivia Burton" userId="62a4817e-bc24-4eee-95b1-6275ca254eb4" providerId="ADAL" clId="{E6EC7209-4C09-44C1-8690-8E69145499D4}" dt="2025-06-20T10:14:07.880" v="5" actId="1076"/>
      <pc:docMkLst>
        <pc:docMk/>
      </pc:docMkLst>
      <pc:sldChg chg="addSp delSp modSp mod delAnim modAnim">
        <pc:chgData name="Olivia Burton" userId="62a4817e-bc24-4eee-95b1-6275ca254eb4" providerId="ADAL" clId="{E6EC7209-4C09-44C1-8690-8E69145499D4}" dt="2025-06-20T10:14:07.880" v="5" actId="1076"/>
        <pc:sldMkLst>
          <pc:docMk/>
          <pc:sldMk cId="3932610521" sldId="329"/>
        </pc:sldMkLst>
        <pc:picChg chg="del">
          <ac:chgData name="Olivia Burton" userId="62a4817e-bc24-4eee-95b1-6275ca254eb4" providerId="ADAL" clId="{E6EC7209-4C09-44C1-8690-8E69145499D4}" dt="2025-06-20T10:13:07.902" v="0" actId="478"/>
          <ac:picMkLst>
            <pc:docMk/>
            <pc:sldMk cId="3932610521" sldId="329"/>
            <ac:picMk id="2" creationId="{92C549E7-5084-91AB-883A-A2FB803B7B6E}"/>
          </ac:picMkLst>
        </pc:picChg>
        <pc:picChg chg="add mod">
          <ac:chgData name="Olivia Burton" userId="62a4817e-bc24-4eee-95b1-6275ca254eb4" providerId="ADAL" clId="{E6EC7209-4C09-44C1-8690-8E69145499D4}" dt="2025-06-20T10:14:07.880" v="5" actId="1076"/>
          <ac:picMkLst>
            <pc:docMk/>
            <pc:sldMk cId="3932610521" sldId="329"/>
            <ac:picMk id="7" creationId="{66D09EF2-6B25-FE5C-5B56-B33977B035D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7FF1F4-1A68-4CA3-9ABF-B1622B991BBC}" type="datetimeFigureOut">
              <a:rPr lang="en-GB" smtClean="0"/>
              <a:t>20/06/2025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492FE-2696-4688-915C-77467D49C58D}" type="slidenum">
              <a:rPr lang="en-GB" smtClean="0"/>
              <a:t>‹#›</a:t>
            </a:fld>
            <a:endParaRPr lang="en-GB"/>
          </a:p>
        </p:txBody>
      </p:sp>
    </p:spTree>
    <p:extLst>
      <p:ext uri="{BB962C8B-B14F-4D97-AF65-F5344CB8AC3E}">
        <p14:creationId xmlns:p14="http://schemas.microsoft.com/office/powerpoint/2010/main" val="3562695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solidFill>
                <a:srgbClr val="231F58"/>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5C061-E383-47C7-A236-6F4AAB4E85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745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B1E3E-52A5-7201-EB04-2EA0603990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5CB3B5-0A62-1C50-F453-3A6E9A8279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DFC3D2-FF8B-0AD4-9975-67881062C447}"/>
              </a:ext>
            </a:extLst>
          </p:cNvPr>
          <p:cNvSpPr>
            <a:spLocks noGrp="1"/>
          </p:cNvSpPr>
          <p:nvPr>
            <p:ph type="body" idx="1"/>
          </p:nvPr>
        </p:nvSpPr>
        <p:spPr/>
        <p:txBody>
          <a:bodyPr/>
          <a:lstStyle/>
          <a:p>
            <a:pPr marL="0" indent="0" algn="l">
              <a:buFont typeface="Arial" panose="020B0604020202020204" pitchFamily="34" charset="0"/>
              <a:buNone/>
            </a:pPr>
            <a:r>
              <a:rPr lang="en-GB" err="1">
                <a:solidFill>
                  <a:srgbClr val="212529"/>
                </a:solidFill>
                <a:latin typeface="Arial" panose="020B0604020202020204" pitchFamily="34" charset="0"/>
              </a:rPr>
              <a:t>SafetyOn</a:t>
            </a:r>
            <a:endParaRPr lang="en-GB">
              <a:solidFill>
                <a:srgbClr val="212529"/>
              </a:solidFill>
              <a:latin typeface="Arial" panose="020B0604020202020204" pitchFamily="34" charset="0"/>
            </a:endParaRPr>
          </a:p>
          <a:p>
            <a:pPr marL="285750" indent="-285750" algn="l">
              <a:buFont typeface="Arial" panose="020B0604020202020204" pitchFamily="34" charset="0"/>
              <a:buChar char="•"/>
            </a:pPr>
            <a:r>
              <a:rPr lang="en-GB">
                <a:solidFill>
                  <a:srgbClr val="212529"/>
                </a:solidFill>
                <a:latin typeface="Arial" panose="020B0604020202020204" pitchFamily="34" charset="0"/>
              </a:rPr>
              <a:t>P</a:t>
            </a:r>
            <a:r>
              <a:rPr lang="en-GB" b="0" i="0">
                <a:solidFill>
                  <a:srgbClr val="212529"/>
                </a:solidFill>
                <a:effectLst/>
                <a:latin typeface="Arial" panose="020B0604020202020204" pitchFamily="34" charset="0"/>
              </a:rPr>
              <a:t>rovide health and safety leadership across the onshore wind industry </a:t>
            </a:r>
          </a:p>
          <a:p>
            <a:pPr marL="285750" indent="-285750" algn="l">
              <a:buFont typeface="Arial" panose="020B0604020202020204" pitchFamily="34" charset="0"/>
              <a:buChar char="•"/>
            </a:pPr>
            <a:r>
              <a:rPr lang="en-GB">
                <a:solidFill>
                  <a:srgbClr val="212529"/>
                </a:solidFill>
                <a:latin typeface="Arial" panose="020B0604020202020204" pitchFamily="34" charset="0"/>
              </a:rPr>
              <a:t>S</a:t>
            </a:r>
            <a:r>
              <a:rPr lang="en-GB" b="0" i="0">
                <a:solidFill>
                  <a:srgbClr val="212529"/>
                </a:solidFill>
                <a:effectLst/>
                <a:latin typeface="Arial" panose="020B0604020202020204" pitchFamily="34" charset="0"/>
              </a:rPr>
              <a:t>eek participation of companies from across the onshore wind industry and partner with relevant trade organisations, consultancies and others</a:t>
            </a:r>
          </a:p>
          <a:p>
            <a:pPr marL="285750" indent="-285750" algn="l">
              <a:buFont typeface="Arial" panose="020B0604020202020204" pitchFamily="34" charset="0"/>
              <a:buChar char="•"/>
            </a:pPr>
            <a:r>
              <a:rPr lang="en-GB">
                <a:solidFill>
                  <a:srgbClr val="212529"/>
                </a:solidFill>
                <a:latin typeface="Arial" panose="020B0604020202020204" pitchFamily="34" charset="0"/>
              </a:rPr>
              <a:t>M</a:t>
            </a:r>
            <a:r>
              <a:rPr lang="en-GB" b="0" i="0">
                <a:solidFill>
                  <a:srgbClr val="212529"/>
                </a:solidFill>
                <a:effectLst/>
                <a:latin typeface="Arial" panose="020B0604020202020204" pitchFamily="34" charset="0"/>
              </a:rPr>
              <a:t>onitor and gather data on the health and safety performance of the industry </a:t>
            </a:r>
          </a:p>
          <a:p>
            <a:pPr marL="285750" indent="-285750" algn="l">
              <a:buFont typeface="Arial" panose="020B0604020202020204" pitchFamily="34" charset="0"/>
              <a:buChar char="•"/>
            </a:pPr>
            <a:r>
              <a:rPr lang="en-GB">
                <a:solidFill>
                  <a:srgbClr val="212529"/>
                </a:solidFill>
                <a:latin typeface="Arial" panose="020B0604020202020204" pitchFamily="34" charset="0"/>
              </a:rPr>
              <a:t>M</a:t>
            </a:r>
            <a:r>
              <a:rPr lang="en-GB" b="0" i="0">
                <a:solidFill>
                  <a:srgbClr val="212529"/>
                </a:solidFill>
                <a:effectLst/>
                <a:latin typeface="Arial" panose="020B0604020202020204" pitchFamily="34" charset="0"/>
              </a:rPr>
              <a:t>ake use of and ensure effective communication of new and existing good practice and experience both from the UK, Ireland and internationally</a:t>
            </a:r>
          </a:p>
          <a:p>
            <a:pPr marL="285750" indent="-285750" algn="l">
              <a:buFont typeface="Arial" panose="020B0604020202020204" pitchFamily="34" charset="0"/>
              <a:buChar char="•"/>
            </a:pPr>
            <a:r>
              <a:rPr lang="en-GB">
                <a:solidFill>
                  <a:srgbClr val="212529"/>
                </a:solidFill>
                <a:latin typeface="Arial" panose="020B0604020202020204" pitchFamily="34" charset="0"/>
              </a:rPr>
              <a:t>S</a:t>
            </a:r>
            <a:r>
              <a:rPr lang="en-GB" b="0" i="0">
                <a:solidFill>
                  <a:srgbClr val="212529"/>
                </a:solidFill>
                <a:effectLst/>
                <a:latin typeface="Arial" panose="020B0604020202020204" pitchFamily="34" charset="0"/>
              </a:rPr>
              <a:t>hare knowledge and good practice with associated industries, including offshore wind, conventional generation and power networks, in the UK, Ireland and beyond as appropriate</a:t>
            </a:r>
          </a:p>
          <a:p>
            <a:pPr marL="0" indent="0" algn="l">
              <a:buFont typeface="Arial" panose="020B0604020202020204" pitchFamily="34" charset="0"/>
              <a:buNone/>
            </a:pPr>
            <a:r>
              <a:rPr lang="en-GB" b="0" i="0">
                <a:solidFill>
                  <a:srgbClr val="212529"/>
                </a:solidFill>
                <a:effectLst/>
                <a:latin typeface="Arial" panose="020B0604020202020204" pitchFamily="34" charset="0"/>
              </a:rPr>
              <a:t>G+</a:t>
            </a:r>
          </a:p>
          <a:p>
            <a:pPr algn="l">
              <a:buNone/>
            </a:pPr>
            <a:r>
              <a:rPr lang="en-GB" b="1" i="0">
                <a:solidFill>
                  <a:srgbClr val="222222"/>
                </a:solidFill>
                <a:effectLst/>
                <a:latin typeface="Arial" panose="020B0604020202020204" pitchFamily="34" charset="0"/>
              </a:rPr>
              <a:t>G+ is the global health and safety organisation,</a:t>
            </a:r>
            <a:r>
              <a:rPr lang="en-GB" b="0" i="0">
                <a:solidFill>
                  <a:srgbClr val="222222"/>
                </a:solidFill>
                <a:effectLst/>
                <a:latin typeface="Arial" panose="020B0604020202020204" pitchFamily="34" charset="0"/>
              </a:rPr>
              <a:t> bringing together the offshore wind industry to pursue shared goals and outcomes. It is run in partnership with the Energy Institute, which provides the secretariat and supports its work.</a:t>
            </a:r>
          </a:p>
          <a:p>
            <a:pPr algn="l">
              <a:buNone/>
            </a:pPr>
            <a:r>
              <a:rPr lang="en-GB" b="0" i="0">
                <a:solidFill>
                  <a:srgbClr val="222222"/>
                </a:solidFill>
                <a:effectLst/>
                <a:latin typeface="Arial" panose="020B0604020202020204" pitchFamily="34" charset="0"/>
              </a:rPr>
              <a:t>The G+ main work areas:</a:t>
            </a:r>
          </a:p>
          <a:p>
            <a:pPr algn="l">
              <a:buFont typeface="Arial" panose="020B0604020202020204" pitchFamily="34" charset="0"/>
              <a:buChar char="•"/>
            </a:pPr>
            <a:r>
              <a:rPr lang="en-GB" b="0" i="0">
                <a:solidFill>
                  <a:srgbClr val="222222"/>
                </a:solidFill>
                <a:effectLst/>
                <a:latin typeface="Arial" panose="020B0604020202020204" pitchFamily="34" charset="0"/>
              </a:rPr>
              <a:t>Incident data reporting</a:t>
            </a:r>
          </a:p>
          <a:p>
            <a:pPr algn="l">
              <a:buFont typeface="Arial" panose="020B0604020202020204" pitchFamily="34" charset="0"/>
              <a:buChar char="•"/>
            </a:pPr>
            <a:r>
              <a:rPr lang="en-GB" b="0" i="0">
                <a:solidFill>
                  <a:srgbClr val="222222"/>
                </a:solidFill>
                <a:effectLst/>
                <a:latin typeface="Arial" panose="020B0604020202020204" pitchFamily="34" charset="0"/>
              </a:rPr>
              <a:t>Good practice guidance</a:t>
            </a:r>
          </a:p>
          <a:p>
            <a:pPr algn="l">
              <a:buFont typeface="Arial" panose="020B0604020202020204" pitchFamily="34" charset="0"/>
              <a:buChar char="•"/>
            </a:pPr>
            <a:r>
              <a:rPr lang="en-GB" b="0" i="0">
                <a:solidFill>
                  <a:srgbClr val="222222"/>
                </a:solidFill>
                <a:effectLst/>
                <a:latin typeface="Arial" panose="020B0604020202020204" pitchFamily="34" charset="0"/>
              </a:rPr>
              <a:t>Safe by Design workshops</a:t>
            </a:r>
          </a:p>
          <a:p>
            <a:pPr algn="l">
              <a:buFont typeface="Arial" panose="020B0604020202020204" pitchFamily="34" charset="0"/>
              <a:buChar char="•"/>
            </a:pPr>
            <a:r>
              <a:rPr lang="en-GB" b="0" i="0">
                <a:solidFill>
                  <a:srgbClr val="222222"/>
                </a:solidFill>
                <a:effectLst/>
                <a:latin typeface="Arial" panose="020B0604020202020204" pitchFamily="34" charset="0"/>
              </a:rPr>
              <a:t>Learning from incidents</a:t>
            </a:r>
          </a:p>
          <a:p>
            <a:pPr algn="l">
              <a:buFont typeface="Arial" panose="020B0604020202020204" pitchFamily="34" charset="0"/>
              <a:buChar char="•"/>
            </a:pPr>
            <a:r>
              <a:rPr lang="en-GB" b="0" i="0">
                <a:solidFill>
                  <a:srgbClr val="222222"/>
                </a:solidFill>
                <a:effectLst/>
                <a:latin typeface="Arial" panose="020B0604020202020204" pitchFamily="34" charset="0"/>
              </a:rPr>
              <a:t>Wind Turbine Safety Rules</a:t>
            </a:r>
          </a:p>
          <a:p>
            <a:pPr algn="l">
              <a:buFont typeface="Arial" panose="020B0604020202020204" pitchFamily="34" charset="0"/>
              <a:buChar char="•"/>
            </a:pPr>
            <a:r>
              <a:rPr lang="en-GB" b="0" i="0">
                <a:solidFill>
                  <a:srgbClr val="222222"/>
                </a:solidFill>
                <a:effectLst/>
                <a:latin typeface="Arial" panose="020B0604020202020204" pitchFamily="34" charset="0"/>
              </a:rPr>
              <a:t>Lifesaving Rules</a:t>
            </a:r>
            <a:endParaRPr lang="en-GB" b="0" i="0">
              <a:solidFill>
                <a:srgbClr val="212529"/>
              </a:solidFill>
              <a:effectLst/>
              <a:latin typeface="Arial" panose="020B0604020202020204" pitchFamily="34" charset="0"/>
            </a:endParaRPr>
          </a:p>
          <a:p>
            <a:endParaRPr lang="en-GB"/>
          </a:p>
        </p:txBody>
      </p:sp>
      <p:sp>
        <p:nvSpPr>
          <p:cNvPr id="4" name="Slide Number Placeholder 3">
            <a:extLst>
              <a:ext uri="{FF2B5EF4-FFF2-40B4-BE49-F238E27FC236}">
                <a16:creationId xmlns:a16="http://schemas.microsoft.com/office/drawing/2014/main" id="{4F16A31F-16E8-FBFA-32E0-1D68CD68B0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5C061-E383-47C7-A236-6F4AAB4E85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239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71CEE-8E94-CC33-F322-8DFEE1AC1C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0BA3C4-FCFC-826E-06ED-6C00848ECB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A6A710-49B0-A7CD-760E-F574BBFCE5F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3BEC10C-5A0D-5203-4A84-E6880F2A374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5C061-E383-47C7-A236-6F4AAB4E85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1373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5C061-E383-47C7-A236-6F4AAB4E85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3100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CCEBA-9111-C4FD-9C8C-1E9A88F836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C42BB5-3B88-FF88-228E-85A19084BF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7FE3C4-FDB8-B8B5-4E7E-6FDBB34EDBCF}"/>
              </a:ext>
            </a:extLst>
          </p:cNvPr>
          <p:cNvSpPr>
            <a:spLocks noGrp="1"/>
          </p:cNvSpPr>
          <p:nvPr>
            <p:ph type="body" idx="1"/>
          </p:nvPr>
        </p:nvSpPr>
        <p:spPr/>
        <p:txBody>
          <a:bodyPr/>
          <a:lstStyle/>
          <a:p>
            <a:pPr algn="l"/>
            <a:r>
              <a:rPr lang="en-GB" b="0" i="0" dirty="0">
                <a:solidFill>
                  <a:srgbClr val="1C1D22"/>
                </a:solidFill>
                <a:effectLst/>
                <a:latin typeface="Arial" panose="020B0604020202020204" pitchFamily="34" charset="0"/>
              </a:rPr>
              <a:t>Additional questions to encourage discussion:</a:t>
            </a:r>
          </a:p>
          <a:p>
            <a:pPr marL="228600" indent="-228600" algn="l">
              <a:buAutoNum type="arabicPeriod"/>
            </a:pPr>
            <a:r>
              <a:rPr lang="en-GB" b="0" i="0" dirty="0">
                <a:solidFill>
                  <a:srgbClr val="1C1D22"/>
                </a:solidFill>
                <a:effectLst/>
                <a:latin typeface="Arial" panose="020B0604020202020204" pitchFamily="34" charset="0"/>
              </a:rPr>
              <a:t>Think about your day-to-day tasks as well as the bigger risky jobs, do you get straight on with the job or stop and think first? What tasks come to mind?</a:t>
            </a:r>
          </a:p>
          <a:p>
            <a:pPr marL="228600" indent="-228600" algn="l">
              <a:buAutoNum type="arabicPeriod"/>
            </a:pPr>
            <a:r>
              <a:rPr lang="en-GB" b="0" i="0" dirty="0">
                <a:solidFill>
                  <a:srgbClr val="1C1D22"/>
                </a:solidFill>
                <a:effectLst/>
                <a:latin typeface="Arial" panose="020B0604020202020204" pitchFamily="34" charset="0"/>
              </a:rPr>
              <a:t>How might the weather impact the risk of a task? What if the weather is great now but it has been raining? Other environmental factors? What about mental distractions, how might someone’s personal life increase their risk of a manual handling injury? Can fatigue impact the risk? What about the time of day or season?</a:t>
            </a:r>
          </a:p>
          <a:p>
            <a:pPr marL="228600" indent="-228600" algn="l">
              <a:buAutoNum type="arabicPeriod"/>
            </a:pPr>
            <a:r>
              <a:rPr lang="en-GB" b="0" i="0" dirty="0">
                <a:solidFill>
                  <a:srgbClr val="1C1D22"/>
                </a:solidFill>
                <a:effectLst/>
                <a:latin typeface="Arial" panose="020B0604020202020204" pitchFamily="34" charset="0"/>
              </a:rPr>
              <a:t>Are we all built the same? How could previous injuries impact this risk? Think about how equipment is designed, is it suitable for all shapes and sizes? How can you look out for your peers in these scenarios? </a:t>
            </a:r>
          </a:p>
          <a:p>
            <a:pPr marL="228600" indent="-228600" algn="l">
              <a:buAutoNum type="arabicPeriod"/>
            </a:pPr>
            <a:r>
              <a:rPr lang="en-GB" b="0" i="0" dirty="0">
                <a:solidFill>
                  <a:srgbClr val="1C1D22"/>
                </a:solidFill>
                <a:effectLst/>
                <a:latin typeface="Arial" panose="020B0604020202020204" pitchFamily="34" charset="0"/>
              </a:rPr>
              <a:t>Or, has a peer reminded you of manual handling risks? What did you say? What did they do? How did you feel? Would you feel comfortable doing this at work? How can we encourage a culture of positive reflection and correction in the workplace?</a:t>
            </a:r>
          </a:p>
        </p:txBody>
      </p:sp>
      <p:sp>
        <p:nvSpPr>
          <p:cNvPr id="4" name="Slide Number Placeholder 3">
            <a:extLst>
              <a:ext uri="{FF2B5EF4-FFF2-40B4-BE49-F238E27FC236}">
                <a16:creationId xmlns:a16="http://schemas.microsoft.com/office/drawing/2014/main" id="{7687D62C-9341-C5F8-B1D2-1D5A500628E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5C061-E383-47C7-A236-6F4AAB4E85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4114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5C061-E383-47C7-A236-6F4AAB4E85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5807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79F6B-A99A-FF2F-A169-971EFEA1D6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9B4552-17FD-585F-925F-792998E3ED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3366A9E-6AD5-3D3E-AF50-0E54EE48F1F2}"/>
              </a:ext>
            </a:extLst>
          </p:cNvPr>
          <p:cNvSpPr>
            <a:spLocks noGrp="1"/>
          </p:cNvSpPr>
          <p:nvPr>
            <p:ph type="dt" sz="half" idx="10"/>
          </p:nvPr>
        </p:nvSpPr>
        <p:spPr/>
        <p:txBody>
          <a:bodyPr/>
          <a:lstStyle/>
          <a:p>
            <a:fld id="{B71B3B13-A404-4D7B-AF8C-D4E90A168B8A}" type="datetimeFigureOut">
              <a:rPr lang="en-GB" smtClean="0"/>
              <a:t>20/06/2025</a:t>
            </a:fld>
            <a:endParaRPr lang="en-GB"/>
          </a:p>
        </p:txBody>
      </p:sp>
      <p:sp>
        <p:nvSpPr>
          <p:cNvPr id="5" name="Footer Placeholder 4">
            <a:extLst>
              <a:ext uri="{FF2B5EF4-FFF2-40B4-BE49-F238E27FC236}">
                <a16:creationId xmlns:a16="http://schemas.microsoft.com/office/drawing/2014/main" id="{37533EF9-AD85-614D-FF2C-82E287AE32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606388-BEFB-88A6-6DBA-CC07DB1416E0}"/>
              </a:ext>
            </a:extLst>
          </p:cNvPr>
          <p:cNvSpPr>
            <a:spLocks noGrp="1"/>
          </p:cNvSpPr>
          <p:nvPr>
            <p:ph type="sldNum" sz="quarter" idx="12"/>
          </p:nvPr>
        </p:nvSpPr>
        <p:spPr/>
        <p:txBody>
          <a:bodyPr/>
          <a:lstStyle/>
          <a:p>
            <a:fld id="{0FB91CF4-32E9-4E78-83E3-D9B4E24A1AFF}" type="slidenum">
              <a:rPr lang="en-GB" smtClean="0"/>
              <a:t>‹#›</a:t>
            </a:fld>
            <a:endParaRPr lang="en-GB"/>
          </a:p>
        </p:txBody>
      </p:sp>
    </p:spTree>
    <p:extLst>
      <p:ext uri="{BB962C8B-B14F-4D97-AF65-F5344CB8AC3E}">
        <p14:creationId xmlns:p14="http://schemas.microsoft.com/office/powerpoint/2010/main" val="996488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253E4-3E92-0767-446C-8F07381B572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A822BE-E790-0EFB-AA86-D7D5E4EAA3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D7BD5A-3E42-1EF4-B48D-F34BB9BFCDAC}"/>
              </a:ext>
            </a:extLst>
          </p:cNvPr>
          <p:cNvSpPr>
            <a:spLocks noGrp="1"/>
          </p:cNvSpPr>
          <p:nvPr>
            <p:ph type="dt" sz="half" idx="10"/>
          </p:nvPr>
        </p:nvSpPr>
        <p:spPr/>
        <p:txBody>
          <a:bodyPr/>
          <a:lstStyle/>
          <a:p>
            <a:fld id="{B71B3B13-A404-4D7B-AF8C-D4E90A168B8A}" type="datetimeFigureOut">
              <a:rPr lang="en-GB" smtClean="0"/>
              <a:t>20/06/2025</a:t>
            </a:fld>
            <a:endParaRPr lang="en-GB"/>
          </a:p>
        </p:txBody>
      </p:sp>
      <p:sp>
        <p:nvSpPr>
          <p:cNvPr id="5" name="Footer Placeholder 4">
            <a:extLst>
              <a:ext uri="{FF2B5EF4-FFF2-40B4-BE49-F238E27FC236}">
                <a16:creationId xmlns:a16="http://schemas.microsoft.com/office/drawing/2014/main" id="{512F4C0A-E1A2-B73F-5AF3-7674248548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4D777F-83E5-B737-F442-03802E70464B}"/>
              </a:ext>
            </a:extLst>
          </p:cNvPr>
          <p:cNvSpPr>
            <a:spLocks noGrp="1"/>
          </p:cNvSpPr>
          <p:nvPr>
            <p:ph type="sldNum" sz="quarter" idx="12"/>
          </p:nvPr>
        </p:nvSpPr>
        <p:spPr/>
        <p:txBody>
          <a:bodyPr/>
          <a:lstStyle/>
          <a:p>
            <a:fld id="{0FB91CF4-32E9-4E78-83E3-D9B4E24A1AFF}" type="slidenum">
              <a:rPr lang="en-GB" smtClean="0"/>
              <a:t>‹#›</a:t>
            </a:fld>
            <a:endParaRPr lang="en-GB"/>
          </a:p>
        </p:txBody>
      </p:sp>
    </p:spTree>
    <p:extLst>
      <p:ext uri="{BB962C8B-B14F-4D97-AF65-F5344CB8AC3E}">
        <p14:creationId xmlns:p14="http://schemas.microsoft.com/office/powerpoint/2010/main" val="1219531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8F26FC-B55E-6AEB-8B5F-6F676376156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8FC80E-A6A0-F60D-D68F-9FCD8D91D5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3059D9-5623-CF95-3D33-B95037CFE5CD}"/>
              </a:ext>
            </a:extLst>
          </p:cNvPr>
          <p:cNvSpPr>
            <a:spLocks noGrp="1"/>
          </p:cNvSpPr>
          <p:nvPr>
            <p:ph type="dt" sz="half" idx="10"/>
          </p:nvPr>
        </p:nvSpPr>
        <p:spPr/>
        <p:txBody>
          <a:bodyPr/>
          <a:lstStyle/>
          <a:p>
            <a:fld id="{B71B3B13-A404-4D7B-AF8C-D4E90A168B8A}" type="datetimeFigureOut">
              <a:rPr lang="en-GB" smtClean="0"/>
              <a:t>20/06/2025</a:t>
            </a:fld>
            <a:endParaRPr lang="en-GB"/>
          </a:p>
        </p:txBody>
      </p:sp>
      <p:sp>
        <p:nvSpPr>
          <p:cNvPr id="5" name="Footer Placeholder 4">
            <a:extLst>
              <a:ext uri="{FF2B5EF4-FFF2-40B4-BE49-F238E27FC236}">
                <a16:creationId xmlns:a16="http://schemas.microsoft.com/office/drawing/2014/main" id="{E7EABBD4-710A-B8B1-B4E7-8B0BEE7400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5D2252-F75B-623B-884A-242CC634CEC4}"/>
              </a:ext>
            </a:extLst>
          </p:cNvPr>
          <p:cNvSpPr>
            <a:spLocks noGrp="1"/>
          </p:cNvSpPr>
          <p:nvPr>
            <p:ph type="sldNum" sz="quarter" idx="12"/>
          </p:nvPr>
        </p:nvSpPr>
        <p:spPr/>
        <p:txBody>
          <a:bodyPr/>
          <a:lstStyle/>
          <a:p>
            <a:fld id="{0FB91CF4-32E9-4E78-83E3-D9B4E24A1AFF}" type="slidenum">
              <a:rPr lang="en-GB" smtClean="0"/>
              <a:t>‹#›</a:t>
            </a:fld>
            <a:endParaRPr lang="en-GB"/>
          </a:p>
        </p:txBody>
      </p:sp>
    </p:spTree>
    <p:extLst>
      <p:ext uri="{BB962C8B-B14F-4D97-AF65-F5344CB8AC3E}">
        <p14:creationId xmlns:p14="http://schemas.microsoft.com/office/powerpoint/2010/main" val="3657552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8006D-A7E7-DA38-1A5A-96884546D6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7F4A93-3627-57BB-7821-009842ABD0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88EF00-029F-7172-C5CA-83C4C98FC889}"/>
              </a:ext>
            </a:extLst>
          </p:cNvPr>
          <p:cNvSpPr>
            <a:spLocks noGrp="1"/>
          </p:cNvSpPr>
          <p:nvPr>
            <p:ph type="dt" sz="half" idx="10"/>
          </p:nvPr>
        </p:nvSpPr>
        <p:spPr/>
        <p:txBody>
          <a:bodyPr/>
          <a:lstStyle/>
          <a:p>
            <a:fld id="{B71B3B13-A404-4D7B-AF8C-D4E90A168B8A}" type="datetimeFigureOut">
              <a:rPr lang="en-GB" smtClean="0"/>
              <a:t>20/06/2025</a:t>
            </a:fld>
            <a:endParaRPr lang="en-GB"/>
          </a:p>
        </p:txBody>
      </p:sp>
      <p:sp>
        <p:nvSpPr>
          <p:cNvPr id="5" name="Footer Placeholder 4">
            <a:extLst>
              <a:ext uri="{FF2B5EF4-FFF2-40B4-BE49-F238E27FC236}">
                <a16:creationId xmlns:a16="http://schemas.microsoft.com/office/drawing/2014/main" id="{39E00A81-FB2F-9194-0066-14DA29EAB0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7BE9AD-1B76-9637-6111-BEA018C7F5AB}"/>
              </a:ext>
            </a:extLst>
          </p:cNvPr>
          <p:cNvSpPr>
            <a:spLocks noGrp="1"/>
          </p:cNvSpPr>
          <p:nvPr>
            <p:ph type="sldNum" sz="quarter" idx="12"/>
          </p:nvPr>
        </p:nvSpPr>
        <p:spPr/>
        <p:txBody>
          <a:bodyPr/>
          <a:lstStyle/>
          <a:p>
            <a:fld id="{0FB91CF4-32E9-4E78-83E3-D9B4E24A1AFF}" type="slidenum">
              <a:rPr lang="en-GB" smtClean="0"/>
              <a:t>‹#›</a:t>
            </a:fld>
            <a:endParaRPr lang="en-GB"/>
          </a:p>
        </p:txBody>
      </p:sp>
    </p:spTree>
    <p:extLst>
      <p:ext uri="{BB962C8B-B14F-4D97-AF65-F5344CB8AC3E}">
        <p14:creationId xmlns:p14="http://schemas.microsoft.com/office/powerpoint/2010/main" val="421492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3B4AD-5E23-00DA-C21A-AF0F062BF0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E154999-779E-6638-CA74-C03C626526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D492A4-64E4-6CB4-27B3-3A5F5B10621C}"/>
              </a:ext>
            </a:extLst>
          </p:cNvPr>
          <p:cNvSpPr>
            <a:spLocks noGrp="1"/>
          </p:cNvSpPr>
          <p:nvPr>
            <p:ph type="dt" sz="half" idx="10"/>
          </p:nvPr>
        </p:nvSpPr>
        <p:spPr/>
        <p:txBody>
          <a:bodyPr/>
          <a:lstStyle/>
          <a:p>
            <a:fld id="{B71B3B13-A404-4D7B-AF8C-D4E90A168B8A}" type="datetimeFigureOut">
              <a:rPr lang="en-GB" smtClean="0"/>
              <a:t>20/06/2025</a:t>
            </a:fld>
            <a:endParaRPr lang="en-GB"/>
          </a:p>
        </p:txBody>
      </p:sp>
      <p:sp>
        <p:nvSpPr>
          <p:cNvPr id="5" name="Footer Placeholder 4">
            <a:extLst>
              <a:ext uri="{FF2B5EF4-FFF2-40B4-BE49-F238E27FC236}">
                <a16:creationId xmlns:a16="http://schemas.microsoft.com/office/drawing/2014/main" id="{A07ECC7B-5C70-2DA3-CD75-7020409B50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20EB91-28B5-8478-BA2F-39E4BCACD717}"/>
              </a:ext>
            </a:extLst>
          </p:cNvPr>
          <p:cNvSpPr>
            <a:spLocks noGrp="1"/>
          </p:cNvSpPr>
          <p:nvPr>
            <p:ph type="sldNum" sz="quarter" idx="12"/>
          </p:nvPr>
        </p:nvSpPr>
        <p:spPr/>
        <p:txBody>
          <a:bodyPr/>
          <a:lstStyle/>
          <a:p>
            <a:fld id="{0FB91CF4-32E9-4E78-83E3-D9B4E24A1AFF}" type="slidenum">
              <a:rPr lang="en-GB" smtClean="0"/>
              <a:t>‹#›</a:t>
            </a:fld>
            <a:endParaRPr lang="en-GB"/>
          </a:p>
        </p:txBody>
      </p:sp>
    </p:spTree>
    <p:extLst>
      <p:ext uri="{BB962C8B-B14F-4D97-AF65-F5344CB8AC3E}">
        <p14:creationId xmlns:p14="http://schemas.microsoft.com/office/powerpoint/2010/main" val="3935520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45A31-D7AE-4D9B-D9E9-7560FF4796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17A364-0442-76EE-E1F9-D0496E6F5E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6B6BC2F-3E0D-C804-0D28-859A0609B7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2B24F67-179F-C525-7E9D-02D1A90288BA}"/>
              </a:ext>
            </a:extLst>
          </p:cNvPr>
          <p:cNvSpPr>
            <a:spLocks noGrp="1"/>
          </p:cNvSpPr>
          <p:nvPr>
            <p:ph type="dt" sz="half" idx="10"/>
          </p:nvPr>
        </p:nvSpPr>
        <p:spPr/>
        <p:txBody>
          <a:bodyPr/>
          <a:lstStyle/>
          <a:p>
            <a:fld id="{B71B3B13-A404-4D7B-AF8C-D4E90A168B8A}" type="datetimeFigureOut">
              <a:rPr lang="en-GB" smtClean="0"/>
              <a:t>20/06/2025</a:t>
            </a:fld>
            <a:endParaRPr lang="en-GB"/>
          </a:p>
        </p:txBody>
      </p:sp>
      <p:sp>
        <p:nvSpPr>
          <p:cNvPr id="6" name="Footer Placeholder 5">
            <a:extLst>
              <a:ext uri="{FF2B5EF4-FFF2-40B4-BE49-F238E27FC236}">
                <a16:creationId xmlns:a16="http://schemas.microsoft.com/office/drawing/2014/main" id="{9B2BC6B0-E7B9-2BA9-002A-EFF1B4B982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F9CF9F-D1FF-8A89-DA9D-A60E0C08579C}"/>
              </a:ext>
            </a:extLst>
          </p:cNvPr>
          <p:cNvSpPr>
            <a:spLocks noGrp="1"/>
          </p:cNvSpPr>
          <p:nvPr>
            <p:ph type="sldNum" sz="quarter" idx="12"/>
          </p:nvPr>
        </p:nvSpPr>
        <p:spPr/>
        <p:txBody>
          <a:bodyPr/>
          <a:lstStyle/>
          <a:p>
            <a:fld id="{0FB91CF4-32E9-4E78-83E3-D9B4E24A1AFF}" type="slidenum">
              <a:rPr lang="en-GB" smtClean="0"/>
              <a:t>‹#›</a:t>
            </a:fld>
            <a:endParaRPr lang="en-GB"/>
          </a:p>
        </p:txBody>
      </p:sp>
    </p:spTree>
    <p:extLst>
      <p:ext uri="{BB962C8B-B14F-4D97-AF65-F5344CB8AC3E}">
        <p14:creationId xmlns:p14="http://schemas.microsoft.com/office/powerpoint/2010/main" val="630726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8FF6C-6ADA-7B11-7FC6-25C81E20921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4F7E18-559B-8F2A-0AB0-9C487B412E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44EAAB-D397-1F9A-5DE8-D5B641D7A1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84251AE-FF89-791B-4FEC-D8FB653A81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E4D78C-F7DD-2649-D709-CCD0508009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EC053A1-9378-5AF2-89D6-234986C306A4}"/>
              </a:ext>
            </a:extLst>
          </p:cNvPr>
          <p:cNvSpPr>
            <a:spLocks noGrp="1"/>
          </p:cNvSpPr>
          <p:nvPr>
            <p:ph type="dt" sz="half" idx="10"/>
          </p:nvPr>
        </p:nvSpPr>
        <p:spPr/>
        <p:txBody>
          <a:bodyPr/>
          <a:lstStyle/>
          <a:p>
            <a:fld id="{B71B3B13-A404-4D7B-AF8C-D4E90A168B8A}" type="datetimeFigureOut">
              <a:rPr lang="en-GB" smtClean="0"/>
              <a:t>20/06/2025</a:t>
            </a:fld>
            <a:endParaRPr lang="en-GB"/>
          </a:p>
        </p:txBody>
      </p:sp>
      <p:sp>
        <p:nvSpPr>
          <p:cNvPr id="8" name="Footer Placeholder 7">
            <a:extLst>
              <a:ext uri="{FF2B5EF4-FFF2-40B4-BE49-F238E27FC236}">
                <a16:creationId xmlns:a16="http://schemas.microsoft.com/office/drawing/2014/main" id="{466BA091-3D16-5DEB-F6BC-D83BBB62525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723E7D9-CAEF-A073-9AAF-CE4FE0807E1B}"/>
              </a:ext>
            </a:extLst>
          </p:cNvPr>
          <p:cNvSpPr>
            <a:spLocks noGrp="1"/>
          </p:cNvSpPr>
          <p:nvPr>
            <p:ph type="sldNum" sz="quarter" idx="12"/>
          </p:nvPr>
        </p:nvSpPr>
        <p:spPr/>
        <p:txBody>
          <a:bodyPr/>
          <a:lstStyle/>
          <a:p>
            <a:fld id="{0FB91CF4-32E9-4E78-83E3-D9B4E24A1AFF}" type="slidenum">
              <a:rPr lang="en-GB" smtClean="0"/>
              <a:t>‹#›</a:t>
            </a:fld>
            <a:endParaRPr lang="en-GB"/>
          </a:p>
        </p:txBody>
      </p:sp>
    </p:spTree>
    <p:extLst>
      <p:ext uri="{BB962C8B-B14F-4D97-AF65-F5344CB8AC3E}">
        <p14:creationId xmlns:p14="http://schemas.microsoft.com/office/powerpoint/2010/main" val="2463463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19A63-95ED-A98C-F918-85397A3328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99C52BE-244C-53D1-4C91-ECA98FE00059}"/>
              </a:ext>
            </a:extLst>
          </p:cNvPr>
          <p:cNvSpPr>
            <a:spLocks noGrp="1"/>
          </p:cNvSpPr>
          <p:nvPr>
            <p:ph type="dt" sz="half" idx="10"/>
          </p:nvPr>
        </p:nvSpPr>
        <p:spPr/>
        <p:txBody>
          <a:bodyPr/>
          <a:lstStyle/>
          <a:p>
            <a:fld id="{B71B3B13-A404-4D7B-AF8C-D4E90A168B8A}" type="datetimeFigureOut">
              <a:rPr lang="en-GB" smtClean="0"/>
              <a:t>20/06/2025</a:t>
            </a:fld>
            <a:endParaRPr lang="en-GB"/>
          </a:p>
        </p:txBody>
      </p:sp>
      <p:sp>
        <p:nvSpPr>
          <p:cNvPr id="4" name="Footer Placeholder 3">
            <a:extLst>
              <a:ext uri="{FF2B5EF4-FFF2-40B4-BE49-F238E27FC236}">
                <a16:creationId xmlns:a16="http://schemas.microsoft.com/office/drawing/2014/main" id="{078D9D1E-AAC8-65D0-3EF0-FDBD2D94ED9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38047C2-449D-A45B-10B8-064DC69D1360}"/>
              </a:ext>
            </a:extLst>
          </p:cNvPr>
          <p:cNvSpPr>
            <a:spLocks noGrp="1"/>
          </p:cNvSpPr>
          <p:nvPr>
            <p:ph type="sldNum" sz="quarter" idx="12"/>
          </p:nvPr>
        </p:nvSpPr>
        <p:spPr/>
        <p:txBody>
          <a:bodyPr/>
          <a:lstStyle/>
          <a:p>
            <a:fld id="{0FB91CF4-32E9-4E78-83E3-D9B4E24A1AFF}" type="slidenum">
              <a:rPr lang="en-GB" smtClean="0"/>
              <a:t>‹#›</a:t>
            </a:fld>
            <a:endParaRPr lang="en-GB"/>
          </a:p>
        </p:txBody>
      </p:sp>
    </p:spTree>
    <p:extLst>
      <p:ext uri="{BB962C8B-B14F-4D97-AF65-F5344CB8AC3E}">
        <p14:creationId xmlns:p14="http://schemas.microsoft.com/office/powerpoint/2010/main" val="4082363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FD4DE3-730F-750B-31F5-8CB70081EB3D}"/>
              </a:ext>
            </a:extLst>
          </p:cNvPr>
          <p:cNvSpPr>
            <a:spLocks noGrp="1"/>
          </p:cNvSpPr>
          <p:nvPr>
            <p:ph type="dt" sz="half" idx="10"/>
          </p:nvPr>
        </p:nvSpPr>
        <p:spPr/>
        <p:txBody>
          <a:bodyPr/>
          <a:lstStyle/>
          <a:p>
            <a:fld id="{B71B3B13-A404-4D7B-AF8C-D4E90A168B8A}" type="datetimeFigureOut">
              <a:rPr lang="en-GB" smtClean="0"/>
              <a:t>20/06/2025</a:t>
            </a:fld>
            <a:endParaRPr lang="en-GB"/>
          </a:p>
        </p:txBody>
      </p:sp>
      <p:sp>
        <p:nvSpPr>
          <p:cNvPr id="3" name="Footer Placeholder 2">
            <a:extLst>
              <a:ext uri="{FF2B5EF4-FFF2-40B4-BE49-F238E27FC236}">
                <a16:creationId xmlns:a16="http://schemas.microsoft.com/office/drawing/2014/main" id="{7E107C09-49A0-6289-034A-9D150B8F262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823A585-C273-A19A-527F-451677843553}"/>
              </a:ext>
            </a:extLst>
          </p:cNvPr>
          <p:cNvSpPr>
            <a:spLocks noGrp="1"/>
          </p:cNvSpPr>
          <p:nvPr>
            <p:ph type="sldNum" sz="quarter" idx="12"/>
          </p:nvPr>
        </p:nvSpPr>
        <p:spPr/>
        <p:txBody>
          <a:bodyPr/>
          <a:lstStyle/>
          <a:p>
            <a:fld id="{0FB91CF4-32E9-4E78-83E3-D9B4E24A1AFF}" type="slidenum">
              <a:rPr lang="en-GB" smtClean="0"/>
              <a:t>‹#›</a:t>
            </a:fld>
            <a:endParaRPr lang="en-GB"/>
          </a:p>
        </p:txBody>
      </p:sp>
    </p:spTree>
    <p:extLst>
      <p:ext uri="{BB962C8B-B14F-4D97-AF65-F5344CB8AC3E}">
        <p14:creationId xmlns:p14="http://schemas.microsoft.com/office/powerpoint/2010/main" val="1278984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136AE-1B76-6418-2016-9E818492FA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BDA815C-4D42-2F1D-6215-3AF12DAFFE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B7A970B-70CE-D918-DCFE-D125071E7F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E85B40-F34E-E406-C0F4-1569D1B58469}"/>
              </a:ext>
            </a:extLst>
          </p:cNvPr>
          <p:cNvSpPr>
            <a:spLocks noGrp="1"/>
          </p:cNvSpPr>
          <p:nvPr>
            <p:ph type="dt" sz="half" idx="10"/>
          </p:nvPr>
        </p:nvSpPr>
        <p:spPr/>
        <p:txBody>
          <a:bodyPr/>
          <a:lstStyle/>
          <a:p>
            <a:fld id="{B71B3B13-A404-4D7B-AF8C-D4E90A168B8A}" type="datetimeFigureOut">
              <a:rPr lang="en-GB" smtClean="0"/>
              <a:t>20/06/2025</a:t>
            </a:fld>
            <a:endParaRPr lang="en-GB"/>
          </a:p>
        </p:txBody>
      </p:sp>
      <p:sp>
        <p:nvSpPr>
          <p:cNvPr id="6" name="Footer Placeholder 5">
            <a:extLst>
              <a:ext uri="{FF2B5EF4-FFF2-40B4-BE49-F238E27FC236}">
                <a16:creationId xmlns:a16="http://schemas.microsoft.com/office/drawing/2014/main" id="{E3F7D666-4CEC-2B5A-B591-6F8ED3A39C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C25608-4D9F-8E55-5630-030C0D25CC77}"/>
              </a:ext>
            </a:extLst>
          </p:cNvPr>
          <p:cNvSpPr>
            <a:spLocks noGrp="1"/>
          </p:cNvSpPr>
          <p:nvPr>
            <p:ph type="sldNum" sz="quarter" idx="12"/>
          </p:nvPr>
        </p:nvSpPr>
        <p:spPr/>
        <p:txBody>
          <a:bodyPr/>
          <a:lstStyle/>
          <a:p>
            <a:fld id="{0FB91CF4-32E9-4E78-83E3-D9B4E24A1AFF}" type="slidenum">
              <a:rPr lang="en-GB" smtClean="0"/>
              <a:t>‹#›</a:t>
            </a:fld>
            <a:endParaRPr lang="en-GB"/>
          </a:p>
        </p:txBody>
      </p:sp>
    </p:spTree>
    <p:extLst>
      <p:ext uri="{BB962C8B-B14F-4D97-AF65-F5344CB8AC3E}">
        <p14:creationId xmlns:p14="http://schemas.microsoft.com/office/powerpoint/2010/main" val="305059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7C348-7E33-A26B-762A-61B21F9A7D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20924CB-43D5-183D-D597-FCCD81821F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C305088-0CEE-D37A-1D6D-7CEBE5C2A7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9C925-ADD7-2D7E-58C9-65BDE145FCEE}"/>
              </a:ext>
            </a:extLst>
          </p:cNvPr>
          <p:cNvSpPr>
            <a:spLocks noGrp="1"/>
          </p:cNvSpPr>
          <p:nvPr>
            <p:ph type="dt" sz="half" idx="10"/>
          </p:nvPr>
        </p:nvSpPr>
        <p:spPr/>
        <p:txBody>
          <a:bodyPr/>
          <a:lstStyle/>
          <a:p>
            <a:fld id="{B71B3B13-A404-4D7B-AF8C-D4E90A168B8A}" type="datetimeFigureOut">
              <a:rPr lang="en-GB" smtClean="0"/>
              <a:t>20/06/2025</a:t>
            </a:fld>
            <a:endParaRPr lang="en-GB"/>
          </a:p>
        </p:txBody>
      </p:sp>
      <p:sp>
        <p:nvSpPr>
          <p:cNvPr id="6" name="Footer Placeholder 5">
            <a:extLst>
              <a:ext uri="{FF2B5EF4-FFF2-40B4-BE49-F238E27FC236}">
                <a16:creationId xmlns:a16="http://schemas.microsoft.com/office/drawing/2014/main" id="{4FF4D5B0-0594-2A57-8D21-54DD5B6B01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B37FEA-9E97-1104-84C2-50F317ABDB69}"/>
              </a:ext>
            </a:extLst>
          </p:cNvPr>
          <p:cNvSpPr>
            <a:spLocks noGrp="1"/>
          </p:cNvSpPr>
          <p:nvPr>
            <p:ph type="sldNum" sz="quarter" idx="12"/>
          </p:nvPr>
        </p:nvSpPr>
        <p:spPr/>
        <p:txBody>
          <a:bodyPr/>
          <a:lstStyle/>
          <a:p>
            <a:fld id="{0FB91CF4-32E9-4E78-83E3-D9B4E24A1AFF}" type="slidenum">
              <a:rPr lang="en-GB" smtClean="0"/>
              <a:t>‹#›</a:t>
            </a:fld>
            <a:endParaRPr lang="en-GB"/>
          </a:p>
        </p:txBody>
      </p:sp>
    </p:spTree>
    <p:extLst>
      <p:ext uri="{BB962C8B-B14F-4D97-AF65-F5344CB8AC3E}">
        <p14:creationId xmlns:p14="http://schemas.microsoft.com/office/powerpoint/2010/main" val="220255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EDE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CC27C8-D2D0-AF0E-BF49-FE14E186FF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063B85-A1F9-4EFB-0446-60F5F56525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88BD51-A271-2FE7-76EC-E36096AAB8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B3B13-A404-4D7B-AF8C-D4E90A168B8A}" type="datetimeFigureOut">
              <a:rPr lang="en-GB" smtClean="0"/>
              <a:t>20/06/2025</a:t>
            </a:fld>
            <a:endParaRPr lang="en-GB"/>
          </a:p>
        </p:txBody>
      </p:sp>
      <p:sp>
        <p:nvSpPr>
          <p:cNvPr id="5" name="Footer Placeholder 4">
            <a:extLst>
              <a:ext uri="{FF2B5EF4-FFF2-40B4-BE49-F238E27FC236}">
                <a16:creationId xmlns:a16="http://schemas.microsoft.com/office/drawing/2014/main" id="{BDD53E36-4ABB-DDC0-5CAF-44F3F0A19E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480D3F-AA42-F580-3AFF-23908B33F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91CF4-32E9-4E78-83E3-D9B4E24A1AFF}" type="slidenum">
              <a:rPr lang="en-GB" smtClean="0"/>
              <a:t>‹#›</a:t>
            </a:fld>
            <a:endParaRPr lang="en-GB"/>
          </a:p>
        </p:txBody>
      </p:sp>
    </p:spTree>
    <p:extLst>
      <p:ext uri="{BB962C8B-B14F-4D97-AF65-F5344CB8AC3E}">
        <p14:creationId xmlns:p14="http://schemas.microsoft.com/office/powerpoint/2010/main" val="32382252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safetyon.com/" TargetMode="External"/><Relationship Id="rId5" Type="http://schemas.openxmlformats.org/officeDocument/2006/relationships/hyperlink" Target="https://www.gplusoffshorewind.com/"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3V5ufluSawY?feature=oembed" TargetMode="Externa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4.png"/><Relationship Id="rId3" Type="http://schemas.openxmlformats.org/officeDocument/2006/relationships/image" Target="../media/image9.jpe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hyperlink" Target="http://www.gplusoffshorewind.com/" TargetMode="External"/><Relationship Id="rId10" Type="http://schemas.openxmlformats.org/officeDocument/2006/relationships/hyperlink" Target="http://www.safetyon.com/" TargetMode="External"/><Relationship Id="rId4" Type="http://schemas.openxmlformats.org/officeDocument/2006/relationships/image" Target="../media/image1.png"/><Relationship Id="rId9" Type="http://schemas.openxmlformats.org/officeDocument/2006/relationships/image" Target="../media/image13.jpeg"/><Relationship Id="rId1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0BD7-19B7-3A08-20EE-7FE83E19988C}"/>
              </a:ext>
            </a:extLst>
          </p:cNvPr>
          <p:cNvSpPr>
            <a:spLocks noGrp="1"/>
          </p:cNvSpPr>
          <p:nvPr>
            <p:ph type="ctrTitle"/>
          </p:nvPr>
        </p:nvSpPr>
        <p:spPr>
          <a:xfrm>
            <a:off x="3246810" y="913181"/>
            <a:ext cx="8710396" cy="1578149"/>
          </a:xfrm>
        </p:spPr>
        <p:txBody>
          <a:bodyPr>
            <a:normAutofit/>
          </a:bodyPr>
          <a:lstStyle/>
          <a:p>
            <a:r>
              <a:rPr lang="en-GB" sz="4800">
                <a:solidFill>
                  <a:srgbClr val="231F58"/>
                </a:solidFill>
                <a:latin typeface="DM Serif Display" pitchFamily="2" charset="0"/>
              </a:rPr>
              <a:t>Addressing Manual Handling in the Wind Industry</a:t>
            </a:r>
          </a:p>
        </p:txBody>
      </p:sp>
      <p:sp>
        <p:nvSpPr>
          <p:cNvPr id="12" name="Oval 11">
            <a:extLst>
              <a:ext uri="{FF2B5EF4-FFF2-40B4-BE49-F238E27FC236}">
                <a16:creationId xmlns:a16="http://schemas.microsoft.com/office/drawing/2014/main" id="{B1748092-C0CC-9661-9A6C-21528E1321CE}"/>
              </a:ext>
            </a:extLst>
          </p:cNvPr>
          <p:cNvSpPr/>
          <p:nvPr/>
        </p:nvSpPr>
        <p:spPr>
          <a:xfrm>
            <a:off x="-3054699" y="0"/>
            <a:ext cx="6232850" cy="6858000"/>
          </a:xfrm>
          <a:prstGeom prst="ellipse">
            <a:avLst/>
          </a:prstGeom>
          <a:noFill/>
          <a:ln w="38100">
            <a:solidFill>
              <a:srgbClr val="95C1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descr="A colorful logo with a black background&#10;&#10;AI-generated content may be incorrect.">
            <a:extLst>
              <a:ext uri="{FF2B5EF4-FFF2-40B4-BE49-F238E27FC236}">
                <a16:creationId xmlns:a16="http://schemas.microsoft.com/office/drawing/2014/main" id="{0FEBA7F5-7A31-FDC4-41B3-0756F69E3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31" y="4466505"/>
            <a:ext cx="2150437" cy="2410640"/>
          </a:xfrm>
          <a:prstGeom prst="rect">
            <a:avLst/>
          </a:prstGeom>
        </p:spPr>
      </p:pic>
      <p:pic>
        <p:nvPicPr>
          <p:cNvPr id="29" name="Picture 28" descr="A blue and black logo&#10;&#10;AI-generated content may be incorrect.">
            <a:extLst>
              <a:ext uri="{FF2B5EF4-FFF2-40B4-BE49-F238E27FC236}">
                <a16:creationId xmlns:a16="http://schemas.microsoft.com/office/drawing/2014/main" id="{A89F4517-EED7-5ADC-80F3-0365F479FE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8642" y="113237"/>
            <a:ext cx="1917710" cy="436095"/>
          </a:xfrm>
          <a:prstGeom prst="rect">
            <a:avLst/>
          </a:prstGeom>
        </p:spPr>
      </p:pic>
      <p:sp>
        <p:nvSpPr>
          <p:cNvPr id="30" name="Oval 29">
            <a:extLst>
              <a:ext uri="{FF2B5EF4-FFF2-40B4-BE49-F238E27FC236}">
                <a16:creationId xmlns:a16="http://schemas.microsoft.com/office/drawing/2014/main" id="{E4EC3EEB-057B-689D-D88C-A38C5372A178}"/>
              </a:ext>
            </a:extLst>
          </p:cNvPr>
          <p:cNvSpPr/>
          <p:nvPr/>
        </p:nvSpPr>
        <p:spPr>
          <a:xfrm>
            <a:off x="-3083171" y="11725"/>
            <a:ext cx="6329981" cy="6858000"/>
          </a:xfrm>
          <a:prstGeom prst="ellipse">
            <a:avLst/>
          </a:prstGeom>
          <a:noFill/>
          <a:ln w="19050">
            <a:solidFill>
              <a:srgbClr val="95C1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1E495AD1-B821-A796-9425-A9377680F4DA}"/>
              </a:ext>
            </a:extLst>
          </p:cNvPr>
          <p:cNvSpPr/>
          <p:nvPr/>
        </p:nvSpPr>
        <p:spPr>
          <a:xfrm>
            <a:off x="-3083171" y="3354"/>
            <a:ext cx="6399127" cy="6858000"/>
          </a:xfrm>
          <a:prstGeom prst="ellipse">
            <a:avLst/>
          </a:prstGeom>
          <a:noFill/>
          <a:ln w="9525">
            <a:solidFill>
              <a:srgbClr val="95C1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7FB1303D-3563-4189-96BA-A22093937D6D}"/>
              </a:ext>
            </a:extLst>
          </p:cNvPr>
          <p:cNvPicPr>
            <a:picLocks noChangeAspect="1"/>
          </p:cNvPicPr>
          <p:nvPr/>
        </p:nvPicPr>
        <p:blipFill>
          <a:blip r:embed="rId5">
            <a:extLst>
              <a:ext uri="{28A0092B-C50C-407E-A947-70E740481C1C}">
                <a14:useLocalDpi xmlns:a14="http://schemas.microsoft.com/office/drawing/2010/main" val="0"/>
              </a:ext>
            </a:extLst>
          </a:blip>
          <a:srcRect l="24537" r="24537"/>
          <a:stretch/>
        </p:blipFill>
        <p:spPr>
          <a:xfrm>
            <a:off x="-3054700" y="0"/>
            <a:ext cx="6208865" cy="6858000"/>
          </a:xfrm>
          <a:prstGeom prst="ellipse">
            <a:avLst/>
          </a:prstGeom>
        </p:spPr>
      </p:pic>
      <p:sp>
        <p:nvSpPr>
          <p:cNvPr id="3" name="Title 1">
            <a:extLst>
              <a:ext uri="{FF2B5EF4-FFF2-40B4-BE49-F238E27FC236}">
                <a16:creationId xmlns:a16="http://schemas.microsoft.com/office/drawing/2014/main" id="{50DA8E75-6B03-D831-4E99-320D255EF9AC}"/>
              </a:ext>
            </a:extLst>
          </p:cNvPr>
          <p:cNvSpPr txBox="1">
            <a:spLocks/>
          </p:cNvSpPr>
          <p:nvPr/>
        </p:nvSpPr>
        <p:spPr>
          <a:xfrm>
            <a:off x="3222824" y="2491330"/>
            <a:ext cx="8710396" cy="15781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1" u="none" strike="noStrike" kern="1200" cap="none" spc="0" normalizeH="0" baseline="0" noProof="0" dirty="0">
                <a:ln>
                  <a:noFill/>
                </a:ln>
                <a:solidFill>
                  <a:srgbClr val="8EBF45"/>
                </a:solidFill>
                <a:effectLst/>
                <a:uLnTx/>
                <a:uFillTx/>
                <a:latin typeface="Noto Serif" panose="02020502060505020204" pitchFamily="18" charset="0"/>
                <a:ea typeface="Noto Serif" panose="02020502060505020204" pitchFamily="18" charset="0"/>
                <a:cs typeface="Noto Serif" panose="02020502060505020204" pitchFamily="18" charset="0"/>
              </a:rPr>
              <a:t>Toolbox Talk 4: </a:t>
            </a:r>
            <a:r>
              <a:rPr kumimoji="0" lang="en-GB" sz="3600" b="1" i="1" u="none" strike="noStrike" kern="1200" cap="none" spc="0" normalizeH="0" baseline="0" noProof="0" dirty="0">
                <a:ln>
                  <a:noFill/>
                </a:ln>
                <a:solidFill>
                  <a:srgbClr val="8EBF45"/>
                </a:solidFill>
                <a:effectLst/>
                <a:uLnTx/>
                <a:uFillTx/>
                <a:latin typeface="Noto Serif" panose="02020502060505020204" pitchFamily="18" charset="0"/>
                <a:ea typeface="Noto Serif" panose="02020502060505020204" pitchFamily="18" charset="0"/>
                <a:cs typeface="Noto Serif" panose="02020502060505020204" pitchFamily="18" charset="0"/>
              </a:rPr>
              <a:t>Risk assessment</a:t>
            </a:r>
            <a:endParaRPr kumimoji="0" lang="en-GB" sz="3600" b="0" i="1" u="none" strike="noStrike" kern="1200" cap="none" spc="0" normalizeH="0" baseline="0" noProof="0" dirty="0">
              <a:ln>
                <a:noFill/>
              </a:ln>
              <a:solidFill>
                <a:srgbClr val="8EBF45"/>
              </a:solidFill>
              <a:effectLst/>
              <a:uLnTx/>
              <a:uFillTx/>
              <a:latin typeface="Noto Serif" panose="02020502060505020204" pitchFamily="18" charset="0"/>
              <a:ea typeface="Noto Serif" panose="02020502060505020204" pitchFamily="18" charset="0"/>
              <a:cs typeface="Noto Serif" panose="02020502060505020204" pitchFamily="18" charset="0"/>
            </a:endParaRPr>
          </a:p>
        </p:txBody>
      </p:sp>
      <p:pic>
        <p:nvPicPr>
          <p:cNvPr id="4" name="Picture 3" descr="A logo with green and blue colors&#10;&#10;AI-generated content may be incorrect.">
            <a:extLst>
              <a:ext uri="{FF2B5EF4-FFF2-40B4-BE49-F238E27FC236}">
                <a16:creationId xmlns:a16="http://schemas.microsoft.com/office/drawing/2014/main" id="{966EE64D-F6F4-3F6C-B3C7-9F39487BC8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5866" y="4577406"/>
            <a:ext cx="3392397" cy="2391496"/>
          </a:xfrm>
          <a:prstGeom prst="rect">
            <a:avLst/>
          </a:prstGeom>
        </p:spPr>
      </p:pic>
    </p:spTree>
    <p:extLst>
      <p:ext uri="{BB962C8B-B14F-4D97-AF65-F5344CB8AC3E}">
        <p14:creationId xmlns:p14="http://schemas.microsoft.com/office/powerpoint/2010/main" val="2059952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86A81-5CF4-3BEF-2F05-E0AFAAD3E2FE}"/>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6D697A96-8781-2501-6FDE-2D23231C5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group of wind turbines&#10;&#10;Description automatically generated">
            <a:extLst>
              <a:ext uri="{FF2B5EF4-FFF2-40B4-BE49-F238E27FC236}">
                <a16:creationId xmlns:a16="http://schemas.microsoft.com/office/drawing/2014/main" id="{3B519BB2-04F1-A2B1-3BC3-D87319D992E0}"/>
              </a:ext>
            </a:extLst>
          </p:cNvPr>
          <p:cNvPicPr>
            <a:picLocks noChangeAspect="1"/>
          </p:cNvPicPr>
          <p:nvPr/>
        </p:nvPicPr>
        <p:blipFill rotWithShape="1">
          <a:blip r:embed="rId3">
            <a:extLst>
              <a:ext uri="{28A0092B-C50C-407E-A947-70E740481C1C}">
                <a14:useLocalDpi xmlns:a14="http://schemas.microsoft.com/office/drawing/2010/main" val="0"/>
              </a:ext>
            </a:extLst>
          </a:blip>
          <a:srcRect t="12243" r="23096" b="10088"/>
          <a:stretch/>
        </p:blipFill>
        <p:spPr>
          <a:xfrm>
            <a:off x="20" y="1129667"/>
            <a:ext cx="12191980" cy="5728333"/>
          </a:xfrm>
          <a:prstGeom prst="rect">
            <a:avLst/>
          </a:prstGeom>
        </p:spPr>
      </p:pic>
      <p:sp>
        <p:nvSpPr>
          <p:cNvPr id="6" name="Rectangle 5">
            <a:extLst>
              <a:ext uri="{FF2B5EF4-FFF2-40B4-BE49-F238E27FC236}">
                <a16:creationId xmlns:a16="http://schemas.microsoft.com/office/drawing/2014/main" id="{578A52F9-6736-BCDC-B6DA-B5D3F0B10B45}"/>
              </a:ext>
            </a:extLst>
          </p:cNvPr>
          <p:cNvSpPr/>
          <p:nvPr/>
        </p:nvSpPr>
        <p:spPr>
          <a:xfrm>
            <a:off x="360216" y="1422400"/>
            <a:ext cx="5236696" cy="5326329"/>
          </a:xfrm>
          <a:prstGeom prst="rect">
            <a:avLst/>
          </a:prstGeom>
          <a:solidFill>
            <a:schemeClr val="bg1">
              <a:lumMod val="85000"/>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itle 4">
            <a:extLst>
              <a:ext uri="{FF2B5EF4-FFF2-40B4-BE49-F238E27FC236}">
                <a16:creationId xmlns:a16="http://schemas.microsoft.com/office/drawing/2014/main" id="{7DA3C453-3581-E795-F2C3-C45636895061}"/>
              </a:ext>
            </a:extLst>
          </p:cNvPr>
          <p:cNvSpPr txBox="1">
            <a:spLocks/>
          </p:cNvSpPr>
          <p:nvPr/>
        </p:nvSpPr>
        <p:spPr>
          <a:xfrm>
            <a:off x="1322474" y="199707"/>
            <a:ext cx="3098802" cy="720725"/>
          </a:xfrm>
          <a:prstGeom prst="rect">
            <a:avLst/>
          </a:prstGeom>
          <a:effectLst>
            <a:outerShdw blurRad="63500" sx="102000" sy="102000" algn="ctr" rotWithShape="0">
              <a:schemeClr val="bg1">
                <a:alpha val="40000"/>
              </a:scheme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a:ln>
                  <a:noFill/>
                </a:ln>
                <a:solidFill>
                  <a:srgbClr val="6EB885"/>
                </a:solidFill>
                <a:effectLst>
                  <a:outerShdw blurRad="50800" dist="38100" dir="5400000" algn="t" rotWithShape="0">
                    <a:prstClr val="white">
                      <a:alpha val="40000"/>
                    </a:prstClr>
                  </a:outerShdw>
                </a:effectLst>
                <a:uLnTx/>
                <a:uFillTx/>
                <a:latin typeface="Frutiger LT 75 Black" panose="020B0803030504030204" pitchFamily="34" charset="0"/>
                <a:ea typeface="+mj-ea"/>
                <a:cs typeface="+mj-cs"/>
              </a:rPr>
              <a:t>About </a:t>
            </a:r>
            <a:r>
              <a:rPr kumimoji="0" lang="en-GB" sz="3200" b="0" i="0" u="none" strike="noStrike" kern="1200" cap="none" spc="0" normalizeH="0" baseline="0" noProof="0" err="1">
                <a:ln>
                  <a:noFill/>
                </a:ln>
                <a:solidFill>
                  <a:srgbClr val="108573"/>
                </a:solidFill>
                <a:effectLst>
                  <a:outerShdw blurRad="50800" dist="38100" dir="5400000" algn="t" rotWithShape="0">
                    <a:prstClr val="white">
                      <a:alpha val="40000"/>
                    </a:prstClr>
                  </a:outerShdw>
                </a:effectLst>
                <a:uLnTx/>
                <a:uFillTx/>
                <a:latin typeface="Frutiger LT 75 Black" panose="020B0803030504030204" pitchFamily="34" charset="0"/>
                <a:ea typeface="+mj-ea"/>
                <a:cs typeface="+mj-cs"/>
              </a:rPr>
              <a:t>SafetyOn</a:t>
            </a:r>
            <a:endParaRPr kumimoji="0" lang="en-GB" sz="3200" b="0" i="0" u="none" strike="noStrike" kern="1200" cap="none" spc="0" normalizeH="0" baseline="0" noProof="0">
              <a:ln>
                <a:noFill/>
              </a:ln>
              <a:solidFill>
                <a:srgbClr val="108573"/>
              </a:solidFill>
              <a:effectLst>
                <a:outerShdw blurRad="50800" dist="38100" dir="5400000" algn="t" rotWithShape="0">
                  <a:prstClr val="white">
                    <a:alpha val="40000"/>
                  </a:prstClr>
                </a:outerShdw>
              </a:effectLst>
              <a:uLnTx/>
              <a:uFillTx/>
              <a:latin typeface="Frutiger LT 75 Black" panose="020B0803030504030204" pitchFamily="34" charset="0"/>
              <a:ea typeface="+mj-ea"/>
              <a:cs typeface="+mj-cs"/>
            </a:endParaRPr>
          </a:p>
        </p:txBody>
      </p:sp>
      <p:sp>
        <p:nvSpPr>
          <p:cNvPr id="16" name="TextBox 15">
            <a:extLst>
              <a:ext uri="{FF2B5EF4-FFF2-40B4-BE49-F238E27FC236}">
                <a16:creationId xmlns:a16="http://schemas.microsoft.com/office/drawing/2014/main" id="{80C284F4-5757-3F78-1364-4CD1302B5E9E}"/>
              </a:ext>
            </a:extLst>
          </p:cNvPr>
          <p:cNvSpPr txBox="1"/>
          <p:nvPr/>
        </p:nvSpPr>
        <p:spPr>
          <a:xfrm>
            <a:off x="369993" y="1624637"/>
            <a:ext cx="5236696"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1" u="none" strike="noStrike" kern="1200" cap="none" spc="0" normalizeH="0" baseline="0" noProof="0" dirty="0">
                <a:ln>
                  <a:noFill/>
                </a:ln>
                <a:solidFill>
                  <a:prstClr val="white"/>
                </a:solidFill>
                <a:effectLst/>
                <a:highlight>
                  <a:srgbClr val="108573"/>
                </a:highlight>
                <a:uLnTx/>
                <a:uFillTx/>
                <a:latin typeface="Noto Sans" panose="020B0502040504020204" pitchFamily="34" charset="0"/>
                <a:ea typeface="Noto Sans" panose="020B0502040504020204" pitchFamily="34" charset="0"/>
                <a:cs typeface="Noto Sans" panose="020B0502040504020204" pitchFamily="34" charset="0"/>
              </a:rPr>
              <a:t>Inspiring a safer and healthier onshore wind industry</a:t>
            </a:r>
            <a:endParaRPr kumimoji="0" lang="en-GB" sz="1400" b="1" i="1" u="none" strike="noStrike" kern="1200" cap="none" spc="0" normalizeH="0" baseline="0" noProof="0" dirty="0">
              <a:ln>
                <a:noFill/>
              </a:ln>
              <a:solidFill>
                <a:prstClr val="white"/>
              </a:solidFill>
              <a:effectLst/>
              <a:highlight>
                <a:srgbClr val="108573"/>
              </a:highligh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3" name="TextBox 2">
            <a:extLst>
              <a:ext uri="{FF2B5EF4-FFF2-40B4-BE49-F238E27FC236}">
                <a16:creationId xmlns:a16="http://schemas.microsoft.com/office/drawing/2014/main" id="{A8316147-3FFE-695F-AFBD-A5F7480FA640}"/>
              </a:ext>
            </a:extLst>
          </p:cNvPr>
          <p:cNvSpPr txBox="1"/>
          <p:nvPr/>
        </p:nvSpPr>
        <p:spPr>
          <a:xfrm>
            <a:off x="926625" y="3556331"/>
            <a:ext cx="3890500"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31F58"/>
                </a:solidFill>
                <a:effectLst/>
                <a:uLnTx/>
                <a:uFillTx/>
                <a:latin typeface="Noto Sans Light" panose="020B0502040504020204" pitchFamily="34" charset="0"/>
                <a:ea typeface="Noto Sans Light" panose="020B0502040504020204" pitchFamily="34" charset="0"/>
                <a:cs typeface="Noto Sans Light" panose="020B0502040504020204" pitchFamily="34" charset="0"/>
              </a:rPr>
              <a:t>Providing advice, sharing best industry practice, promoting, innovation and creating positive change in the UK and Ireland’s onshore wind industry </a:t>
            </a:r>
          </a:p>
        </p:txBody>
      </p:sp>
      <p:sp>
        <p:nvSpPr>
          <p:cNvPr id="2" name="Title 4">
            <a:extLst>
              <a:ext uri="{FF2B5EF4-FFF2-40B4-BE49-F238E27FC236}">
                <a16:creationId xmlns:a16="http://schemas.microsoft.com/office/drawing/2014/main" id="{AD5D67F1-3E88-19A7-2686-8BB207A521E4}"/>
              </a:ext>
            </a:extLst>
          </p:cNvPr>
          <p:cNvSpPr txBox="1">
            <a:spLocks/>
          </p:cNvSpPr>
          <p:nvPr/>
        </p:nvSpPr>
        <p:spPr>
          <a:xfrm>
            <a:off x="9063873" y="226113"/>
            <a:ext cx="2084910" cy="720725"/>
          </a:xfrm>
          <a:prstGeom prst="rect">
            <a:avLst/>
          </a:prstGeom>
          <a:effectLst>
            <a:outerShdw blurRad="63500" sx="102000" sy="102000" algn="ctr" rotWithShape="0">
              <a:schemeClr val="bg1">
                <a:alpha val="40000"/>
              </a:scheme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a:ln>
                  <a:noFill/>
                </a:ln>
                <a:solidFill>
                  <a:srgbClr val="00B0F0"/>
                </a:solidFill>
                <a:effectLst>
                  <a:outerShdw blurRad="50800" dist="38100" dir="5400000" algn="t" rotWithShape="0">
                    <a:prstClr val="white">
                      <a:alpha val="40000"/>
                    </a:prstClr>
                  </a:outerShdw>
                </a:effectLst>
                <a:uLnTx/>
                <a:uFillTx/>
                <a:latin typeface="Frutiger LT 75 Black" panose="020B0803030504030204" pitchFamily="34" charset="0"/>
                <a:ea typeface="+mj-ea"/>
                <a:cs typeface="+mj-cs"/>
              </a:rPr>
              <a:t>About</a:t>
            </a:r>
            <a:r>
              <a:rPr kumimoji="0" lang="en-GB" sz="3200" b="0" i="0" u="none" strike="noStrike" kern="1200" cap="none" spc="0" normalizeH="0" baseline="0" noProof="0">
                <a:ln>
                  <a:noFill/>
                </a:ln>
                <a:solidFill>
                  <a:srgbClr val="E30014"/>
                </a:solidFill>
                <a:effectLst>
                  <a:outerShdw blurRad="50800" dist="38100" dir="5400000" algn="t" rotWithShape="0">
                    <a:prstClr val="white">
                      <a:alpha val="40000"/>
                    </a:prstClr>
                  </a:outerShdw>
                </a:effectLst>
                <a:uLnTx/>
                <a:uFillTx/>
                <a:latin typeface="Frutiger LT 75 Black" panose="020B0803030504030204" pitchFamily="34" charset="0"/>
                <a:ea typeface="+mj-ea"/>
                <a:cs typeface="+mj-cs"/>
              </a:rPr>
              <a:t> </a:t>
            </a:r>
            <a:r>
              <a:rPr kumimoji="0" lang="en-GB" sz="3200" b="0" i="0" u="none" strike="noStrike" kern="1200" cap="none" spc="0" normalizeH="0" baseline="0" noProof="0">
                <a:ln>
                  <a:noFill/>
                </a:ln>
                <a:solidFill>
                  <a:srgbClr val="231F58"/>
                </a:solidFill>
                <a:effectLst>
                  <a:outerShdw blurRad="50800" dist="38100" dir="5400000" algn="t" rotWithShape="0">
                    <a:prstClr val="white">
                      <a:alpha val="40000"/>
                    </a:prstClr>
                  </a:outerShdw>
                </a:effectLst>
                <a:uLnTx/>
                <a:uFillTx/>
                <a:latin typeface="Frutiger LT 75 Black" panose="020B0803030504030204" pitchFamily="34" charset="0"/>
                <a:ea typeface="+mj-ea"/>
                <a:cs typeface="+mj-cs"/>
              </a:rPr>
              <a:t>G+</a:t>
            </a:r>
          </a:p>
        </p:txBody>
      </p:sp>
      <p:pic>
        <p:nvPicPr>
          <p:cNvPr id="4" name="Picture 3" descr="A colorful logo with a black background&#10;&#10;AI-generated content may be incorrect.">
            <a:extLst>
              <a:ext uri="{FF2B5EF4-FFF2-40B4-BE49-F238E27FC236}">
                <a16:creationId xmlns:a16="http://schemas.microsoft.com/office/drawing/2014/main" id="{45BBA3D4-0DD7-2E80-FC48-41489F4AED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5430" y="0"/>
            <a:ext cx="1036570" cy="1161995"/>
          </a:xfrm>
          <a:prstGeom prst="rect">
            <a:avLst/>
          </a:prstGeom>
        </p:spPr>
      </p:pic>
      <p:sp>
        <p:nvSpPr>
          <p:cNvPr id="9" name="Rectangle 8">
            <a:extLst>
              <a:ext uri="{FF2B5EF4-FFF2-40B4-BE49-F238E27FC236}">
                <a16:creationId xmlns:a16="http://schemas.microsoft.com/office/drawing/2014/main" id="{66A58D2F-4D28-C5F4-D320-B3156A1C2391}"/>
              </a:ext>
            </a:extLst>
          </p:cNvPr>
          <p:cNvSpPr/>
          <p:nvPr/>
        </p:nvSpPr>
        <p:spPr>
          <a:xfrm>
            <a:off x="6592040" y="1422401"/>
            <a:ext cx="5236696" cy="5326328"/>
          </a:xfrm>
          <a:prstGeom prst="rect">
            <a:avLst/>
          </a:prstGeom>
          <a:solidFill>
            <a:schemeClr val="bg1">
              <a:lumMod val="85000"/>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4217E49-A97A-D6A2-396E-86019DE3A755}"/>
              </a:ext>
            </a:extLst>
          </p:cNvPr>
          <p:cNvSpPr txBox="1"/>
          <p:nvPr/>
        </p:nvSpPr>
        <p:spPr>
          <a:xfrm>
            <a:off x="6736625" y="1624637"/>
            <a:ext cx="4937090"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1" u="none" strike="noStrike" kern="1200" cap="none" spc="0" normalizeH="0" baseline="0" noProof="0" dirty="0">
                <a:ln>
                  <a:noFill/>
                </a:ln>
                <a:solidFill>
                  <a:prstClr val="white"/>
                </a:solidFill>
                <a:effectLst/>
                <a:highlight>
                  <a:srgbClr val="231F58"/>
                </a:highlight>
                <a:uLnTx/>
                <a:uFillTx/>
                <a:latin typeface="Noto Sans" panose="020B0502040504020204" pitchFamily="34" charset="0"/>
                <a:ea typeface="Noto Sans" panose="020B0502040504020204" pitchFamily="34" charset="0"/>
                <a:cs typeface="Noto Sans" panose="020B0502040504020204" pitchFamily="34" charset="0"/>
              </a:rPr>
              <a:t>Global Offshore Wind Health and Safety Organisation</a:t>
            </a:r>
            <a:endParaRPr kumimoji="0" lang="en-GB" sz="1400" b="1" i="1" u="none" strike="noStrike" kern="1200" cap="none" spc="0" normalizeH="0" baseline="0" noProof="0" dirty="0">
              <a:ln>
                <a:noFill/>
              </a:ln>
              <a:solidFill>
                <a:prstClr val="white"/>
              </a:solidFill>
              <a:effectLst/>
              <a:highlight>
                <a:srgbClr val="231F58"/>
              </a:highligh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8" name="TextBox 7">
            <a:extLst>
              <a:ext uri="{FF2B5EF4-FFF2-40B4-BE49-F238E27FC236}">
                <a16:creationId xmlns:a16="http://schemas.microsoft.com/office/drawing/2014/main" id="{2A7596EB-F5FF-7FC9-0BAB-2D5F53EFA33E}"/>
              </a:ext>
            </a:extLst>
          </p:cNvPr>
          <p:cNvSpPr txBox="1"/>
          <p:nvPr/>
        </p:nvSpPr>
        <p:spPr>
          <a:xfrm>
            <a:off x="7118623" y="3429000"/>
            <a:ext cx="3890500"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31F58"/>
                </a:solidFill>
                <a:effectLst/>
                <a:uLnTx/>
                <a:uFillTx/>
                <a:latin typeface="Noto Sans Light" panose="020B0502040504020204" pitchFamily="34" charset="0"/>
                <a:ea typeface="Noto Sans Light" panose="020B0502040504020204" pitchFamily="34" charset="0"/>
                <a:cs typeface="Noto Sans Light" panose="020B0502040504020204" pitchFamily="34" charset="0"/>
              </a:rPr>
              <a:t>Driving world class health and safety performance through collaboration on incident reporting, good practice, improving design safety and sharing lessons from incidents</a:t>
            </a:r>
          </a:p>
        </p:txBody>
      </p:sp>
      <p:sp>
        <p:nvSpPr>
          <p:cNvPr id="15" name="TextBox 14">
            <a:extLst>
              <a:ext uri="{FF2B5EF4-FFF2-40B4-BE49-F238E27FC236}">
                <a16:creationId xmlns:a16="http://schemas.microsoft.com/office/drawing/2014/main" id="{0849DF02-8560-29C4-EFB7-B849DF59DFD4}"/>
              </a:ext>
            </a:extLst>
          </p:cNvPr>
          <p:cNvSpPr txBox="1"/>
          <p:nvPr/>
        </p:nvSpPr>
        <p:spPr>
          <a:xfrm>
            <a:off x="6590515" y="6440951"/>
            <a:ext cx="523669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231F58"/>
                </a:solidFill>
                <a:effectLst/>
                <a:uLnTx/>
                <a:uFillTx/>
                <a:latin typeface="Noto Sans Light" panose="020B0502040504020204" pitchFamily="34" charset="0"/>
                <a:ea typeface="Noto Sans Light" panose="020B0502040504020204" pitchFamily="34" charset="0"/>
                <a:cs typeface="Noto Sans Light" panose="020B0502040504020204" pitchFamily="34" charset="0"/>
              </a:rPr>
              <a:t>Find out more at </a:t>
            </a:r>
            <a:r>
              <a:rPr kumimoji="0" lang="en-GB" sz="1400" b="0" i="1" u="none" strike="noStrike" kern="1200" cap="none" spc="0" normalizeH="0" baseline="0" noProof="0" dirty="0">
                <a:ln>
                  <a:noFill/>
                </a:ln>
                <a:solidFill>
                  <a:prstClr val="black"/>
                </a:solidFill>
                <a:effectLst/>
                <a:uLnTx/>
                <a:uFillTx/>
                <a:latin typeface="Noto Sans Light" panose="020B0502040504020204" pitchFamily="34" charset="0"/>
                <a:ea typeface="Noto Sans Light" panose="020B0502040504020204" pitchFamily="34" charset="0"/>
                <a:cs typeface="Noto Sans Light" panose="020B0502040504020204" pitchFamily="34" charset="0"/>
                <a:hlinkClick r:id="rId5"/>
              </a:rPr>
              <a:t>gplusoffshorewind.com</a:t>
            </a:r>
            <a:r>
              <a:rPr kumimoji="0" lang="en-GB" sz="1400" b="0" i="1" u="none" strike="noStrike" kern="1200" cap="none" spc="0" normalizeH="0" baseline="0" noProof="0" dirty="0">
                <a:ln>
                  <a:noFill/>
                </a:ln>
                <a:solidFill>
                  <a:prstClr val="black"/>
                </a:solidFill>
                <a:effectLst/>
                <a:uLnTx/>
                <a:uFillTx/>
                <a:latin typeface="Noto Sans Light" panose="020B0502040504020204" pitchFamily="34" charset="0"/>
                <a:ea typeface="Noto Sans Light" panose="020B0502040504020204" pitchFamily="34" charset="0"/>
                <a:cs typeface="Noto Sans Light" panose="020B0502040504020204" pitchFamily="34" charset="0"/>
              </a:rPr>
              <a:t> </a:t>
            </a:r>
          </a:p>
        </p:txBody>
      </p:sp>
      <p:sp>
        <p:nvSpPr>
          <p:cNvPr id="17" name="TextBox 16">
            <a:extLst>
              <a:ext uri="{FF2B5EF4-FFF2-40B4-BE49-F238E27FC236}">
                <a16:creationId xmlns:a16="http://schemas.microsoft.com/office/drawing/2014/main" id="{10CC1BE7-AD3F-91CF-4F9D-81EE21AD0DE0}"/>
              </a:ext>
            </a:extLst>
          </p:cNvPr>
          <p:cNvSpPr txBox="1"/>
          <p:nvPr/>
        </p:nvSpPr>
        <p:spPr>
          <a:xfrm>
            <a:off x="359722" y="6427511"/>
            <a:ext cx="523669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231F58"/>
                </a:solidFill>
                <a:effectLst/>
                <a:uLnTx/>
                <a:uFillTx/>
                <a:latin typeface="Noto Sans Light" panose="020B0502040504020204" pitchFamily="34" charset="0"/>
                <a:ea typeface="Noto Sans Light" panose="020B0502040504020204" pitchFamily="34" charset="0"/>
                <a:cs typeface="Noto Sans Light" panose="020B0502040504020204" pitchFamily="34" charset="0"/>
              </a:rPr>
              <a:t>Find out more at </a:t>
            </a:r>
            <a:r>
              <a:rPr kumimoji="0" lang="en-GB" sz="1400" b="0" i="1" u="none" strike="noStrike" kern="1200" cap="none" spc="0" normalizeH="0" baseline="0" noProof="0" dirty="0">
                <a:ln>
                  <a:noFill/>
                </a:ln>
                <a:solidFill>
                  <a:prstClr val="black"/>
                </a:solidFill>
                <a:effectLst/>
                <a:uLnTx/>
                <a:uFillTx/>
                <a:latin typeface="Noto Sans Light" panose="020B0502040504020204" pitchFamily="34" charset="0"/>
                <a:ea typeface="Noto Sans Light" panose="020B0502040504020204" pitchFamily="34" charset="0"/>
                <a:cs typeface="Noto Sans Light" panose="020B0502040504020204" pitchFamily="34" charset="0"/>
                <a:hlinkClick r:id="rId6"/>
              </a:rPr>
              <a:t>safetyon.com</a:t>
            </a:r>
            <a:r>
              <a:rPr kumimoji="0" lang="en-GB" sz="1400" b="0" i="1" u="none" strike="noStrike" kern="1200" cap="none" spc="0" normalizeH="0" baseline="0" noProof="0" dirty="0">
                <a:ln>
                  <a:noFill/>
                </a:ln>
                <a:solidFill>
                  <a:prstClr val="black"/>
                </a:solidFill>
                <a:effectLst/>
                <a:uLnTx/>
                <a:uFillTx/>
                <a:latin typeface="Noto Sans Light" panose="020B0502040504020204" pitchFamily="34" charset="0"/>
                <a:ea typeface="Noto Sans Light" panose="020B0502040504020204" pitchFamily="34" charset="0"/>
                <a:cs typeface="Noto Sans Light" panose="020B0502040504020204" pitchFamily="34" charset="0"/>
              </a:rPr>
              <a:t> </a:t>
            </a:r>
          </a:p>
        </p:txBody>
      </p:sp>
      <p:pic>
        <p:nvPicPr>
          <p:cNvPr id="18" name="Picture 17" descr="A logo with green and blue colors&#10;&#10;AI-generated content may be incorrect.">
            <a:extLst>
              <a:ext uri="{FF2B5EF4-FFF2-40B4-BE49-F238E27FC236}">
                <a16:creationId xmlns:a16="http://schemas.microsoft.com/office/drawing/2014/main" id="{2BB8E86F-C143-0CB0-AAB2-E0F06B3365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93" y="10783"/>
            <a:ext cx="1571871" cy="1108102"/>
          </a:xfrm>
          <a:prstGeom prst="rect">
            <a:avLst/>
          </a:prstGeom>
        </p:spPr>
      </p:pic>
      <p:pic>
        <p:nvPicPr>
          <p:cNvPr id="19" name="Picture 18" descr="A blue and black logo&#10;&#10;AI-generated content may be incorrect.">
            <a:extLst>
              <a:ext uri="{FF2B5EF4-FFF2-40B4-BE49-F238E27FC236}">
                <a16:creationId xmlns:a16="http://schemas.microsoft.com/office/drawing/2014/main" id="{89177DD2-07AB-360A-CEE5-FF658E5817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77714" y="427001"/>
            <a:ext cx="1036571" cy="235720"/>
          </a:xfrm>
          <a:prstGeom prst="rect">
            <a:avLst/>
          </a:prstGeom>
        </p:spPr>
      </p:pic>
    </p:spTree>
    <p:extLst>
      <p:ext uri="{BB962C8B-B14F-4D97-AF65-F5344CB8AC3E}">
        <p14:creationId xmlns:p14="http://schemas.microsoft.com/office/powerpoint/2010/main" val="2878337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5D39-2D3F-8835-41BA-07372107F7B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735C9E65-0243-BACC-A3A3-A1025C09D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group of wind turbines&#10;&#10;Description automatically generated">
            <a:extLst>
              <a:ext uri="{FF2B5EF4-FFF2-40B4-BE49-F238E27FC236}">
                <a16:creationId xmlns:a16="http://schemas.microsoft.com/office/drawing/2014/main" id="{236F8CFF-24D2-423B-06FB-9A727AE65DEE}"/>
              </a:ext>
            </a:extLst>
          </p:cNvPr>
          <p:cNvPicPr>
            <a:picLocks noChangeAspect="1"/>
          </p:cNvPicPr>
          <p:nvPr/>
        </p:nvPicPr>
        <p:blipFill rotWithShape="1">
          <a:blip r:embed="rId3">
            <a:extLst>
              <a:ext uri="{28A0092B-C50C-407E-A947-70E740481C1C}">
                <a14:useLocalDpi xmlns:a14="http://schemas.microsoft.com/office/drawing/2010/main" val="0"/>
              </a:ext>
            </a:extLst>
          </a:blip>
          <a:srcRect t="12243" r="23096" b="10088"/>
          <a:stretch/>
        </p:blipFill>
        <p:spPr>
          <a:xfrm>
            <a:off x="20" y="1129667"/>
            <a:ext cx="12191980" cy="5728333"/>
          </a:xfrm>
          <a:prstGeom prst="rect">
            <a:avLst/>
          </a:prstGeom>
        </p:spPr>
      </p:pic>
      <p:sp>
        <p:nvSpPr>
          <p:cNvPr id="14" name="Title 4">
            <a:extLst>
              <a:ext uri="{FF2B5EF4-FFF2-40B4-BE49-F238E27FC236}">
                <a16:creationId xmlns:a16="http://schemas.microsoft.com/office/drawing/2014/main" id="{BF06F2A8-328F-B695-A3BD-C6885EC13950}"/>
              </a:ext>
            </a:extLst>
          </p:cNvPr>
          <p:cNvSpPr txBox="1">
            <a:spLocks/>
          </p:cNvSpPr>
          <p:nvPr/>
        </p:nvSpPr>
        <p:spPr>
          <a:xfrm>
            <a:off x="1507253" y="233688"/>
            <a:ext cx="7950833" cy="720725"/>
          </a:xfrm>
          <a:prstGeom prst="rect">
            <a:avLst/>
          </a:prstGeom>
          <a:effectLst>
            <a:outerShdw blurRad="63500" sx="102000" sy="102000" algn="ctr" rotWithShape="0">
              <a:schemeClr val="bg1">
                <a:alpha val="40000"/>
              </a:scheme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8EBF45"/>
                </a:solidFill>
                <a:effectLst>
                  <a:outerShdw blurRad="50800" dist="38100" dir="5400000" algn="t" rotWithShape="0">
                    <a:prstClr val="white">
                      <a:alpha val="40000"/>
                    </a:prstClr>
                  </a:outerShdw>
                </a:effectLst>
                <a:uLnTx/>
                <a:uFillTx/>
                <a:latin typeface="Frutiger LT 75 Black" panose="020B0803030504030204" pitchFamily="34" charset="0"/>
                <a:ea typeface="+mj-ea"/>
                <a:cs typeface="+mj-cs"/>
              </a:rPr>
              <a:t>Why manual handling?</a:t>
            </a:r>
          </a:p>
        </p:txBody>
      </p:sp>
      <p:pic>
        <p:nvPicPr>
          <p:cNvPr id="4" name="Picture 3" descr="A colorful logo with a black background&#10;&#10;AI-generated content may be incorrect.">
            <a:extLst>
              <a:ext uri="{FF2B5EF4-FFF2-40B4-BE49-F238E27FC236}">
                <a16:creationId xmlns:a16="http://schemas.microsoft.com/office/drawing/2014/main" id="{8BE87954-9EA3-6BCB-A503-E75C711328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5772" y="-126"/>
            <a:ext cx="1036570" cy="1161995"/>
          </a:xfrm>
          <a:prstGeom prst="rect">
            <a:avLst/>
          </a:prstGeom>
        </p:spPr>
      </p:pic>
      <p:sp>
        <p:nvSpPr>
          <p:cNvPr id="9" name="Rectangle 8">
            <a:extLst>
              <a:ext uri="{FF2B5EF4-FFF2-40B4-BE49-F238E27FC236}">
                <a16:creationId xmlns:a16="http://schemas.microsoft.com/office/drawing/2014/main" id="{E4E43A80-7D4F-51D1-A90D-DB8863E20D1B}"/>
              </a:ext>
            </a:extLst>
          </p:cNvPr>
          <p:cNvSpPr/>
          <p:nvPr/>
        </p:nvSpPr>
        <p:spPr>
          <a:xfrm>
            <a:off x="518285" y="1656633"/>
            <a:ext cx="11310451" cy="5092095"/>
          </a:xfrm>
          <a:prstGeom prst="rect">
            <a:avLst/>
          </a:prstGeom>
          <a:solidFill>
            <a:schemeClr val="bg1">
              <a:lumMod val="85000"/>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90457C8-9E68-07EF-66BE-7D93F714603F}"/>
              </a:ext>
            </a:extLst>
          </p:cNvPr>
          <p:cNvSpPr txBox="1"/>
          <p:nvPr/>
        </p:nvSpPr>
        <p:spPr>
          <a:xfrm>
            <a:off x="884254" y="2090172"/>
            <a:ext cx="10104771" cy="36933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2800" b="0" i="0" u="none" strike="noStrike" kern="1200" cap="none" spc="0" normalizeH="0" baseline="0" noProof="0">
                <a:ln>
                  <a:noFill/>
                </a:ln>
                <a:solidFill>
                  <a:srgbClr val="231F58"/>
                </a:solidFill>
                <a:effectLst/>
                <a:uLnTx/>
                <a:uFillTx/>
                <a:latin typeface="Noto Sans" panose="020B0502040504020204" pitchFamily="34" charset="0"/>
                <a:ea typeface="Noto Sans" panose="020B0502040504020204" pitchFamily="34" charset="0"/>
                <a:cs typeface="Noto Sans" panose="020B0502040504020204" pitchFamily="34" charset="0"/>
              </a:rPr>
              <a:t>Manual handling encompasses a wide range of incidents, with many crossovers and misconceptions. It is the </a:t>
            </a:r>
            <a:r>
              <a:rPr kumimoji="0" lang="en-GB" sz="2800" b="1" i="0" u="none" strike="noStrike" kern="1200" cap="none" spc="0" normalizeH="0" baseline="0" noProof="0">
                <a:ln>
                  <a:noFill/>
                </a:ln>
                <a:solidFill>
                  <a:srgbClr val="231F58"/>
                </a:solidFill>
                <a:effectLst/>
                <a:uLnTx/>
                <a:uFillTx/>
                <a:latin typeface="Noto Sans" panose="020B0502040504020204" pitchFamily="34" charset="0"/>
                <a:ea typeface="Noto Sans" panose="020B0502040504020204" pitchFamily="34" charset="0"/>
                <a:cs typeface="Noto Sans" panose="020B0502040504020204" pitchFamily="34" charset="0"/>
              </a:rPr>
              <a:t>leading cause of injuries in the wind industry</a:t>
            </a:r>
            <a:r>
              <a:rPr kumimoji="0" lang="en-GB" sz="2800" b="0" i="0" u="none" strike="noStrike" kern="1200" cap="none" spc="0" normalizeH="0" baseline="0" noProof="0">
                <a:ln>
                  <a:noFill/>
                </a:ln>
                <a:solidFill>
                  <a:srgbClr val="231F58"/>
                </a:solidFill>
                <a:effectLst/>
                <a:uLnTx/>
                <a:uFillTx/>
                <a:latin typeface="Noto Sans" panose="020B0502040504020204" pitchFamily="34" charset="0"/>
                <a:ea typeface="Noto Sans" panose="020B0502040504020204" pitchFamily="34" charset="0"/>
                <a:cs typeface="Noto Sans" panose="020B0502040504020204" pitchFamily="34" charset="0"/>
              </a:rPr>
              <a:t>, both on and offshore.  </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2800" b="0" i="0" u="none" strike="noStrike" kern="1200" cap="none" spc="0" normalizeH="0" baseline="0" noProof="0">
                <a:ln>
                  <a:noFill/>
                </a:ln>
                <a:solidFill>
                  <a:srgbClr val="231F58"/>
                </a:solidFill>
                <a:effectLst/>
                <a:uLnTx/>
                <a:uFillTx/>
                <a:latin typeface="Noto Sans" panose="020B0502040504020204" pitchFamily="34" charset="0"/>
                <a:ea typeface="Noto Sans" panose="020B0502040504020204" pitchFamily="34" charset="0"/>
                <a:cs typeface="Noto Sans" panose="020B0502040504020204" pitchFamily="34" charset="0"/>
              </a:rPr>
              <a:t>This video campaign aims to illustrate these incidents, suggesting good practice, rooted on actual on-site experience and reflective of all phases of projects both for the onshore and offshore wind industry. </a:t>
            </a:r>
          </a:p>
        </p:txBody>
      </p:sp>
      <p:pic>
        <p:nvPicPr>
          <p:cNvPr id="2" name="Picture 1" descr="A logo with green and blue colors&#10;&#10;AI-generated content may be incorrect.">
            <a:extLst>
              <a:ext uri="{FF2B5EF4-FFF2-40B4-BE49-F238E27FC236}">
                <a16:creationId xmlns:a16="http://schemas.microsoft.com/office/drawing/2014/main" id="{E130B852-5D90-A4BE-1350-9F7DB6DA13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12342" y="53767"/>
            <a:ext cx="1571871" cy="1108102"/>
          </a:xfrm>
          <a:prstGeom prst="rect">
            <a:avLst/>
          </a:prstGeom>
        </p:spPr>
      </p:pic>
      <p:pic>
        <p:nvPicPr>
          <p:cNvPr id="6" name="Picture 5" descr="A blue and black logo&#10;&#10;AI-generated content may be incorrect.">
            <a:extLst>
              <a:ext uri="{FF2B5EF4-FFF2-40B4-BE49-F238E27FC236}">
                <a16:creationId xmlns:a16="http://schemas.microsoft.com/office/drawing/2014/main" id="{48E66033-067F-18AD-2DE5-7512CB2463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603" y="99624"/>
            <a:ext cx="1036571" cy="235720"/>
          </a:xfrm>
          <a:prstGeom prst="rect">
            <a:avLst/>
          </a:prstGeom>
        </p:spPr>
      </p:pic>
    </p:spTree>
    <p:extLst>
      <p:ext uri="{BB962C8B-B14F-4D97-AF65-F5344CB8AC3E}">
        <p14:creationId xmlns:p14="http://schemas.microsoft.com/office/powerpoint/2010/main" val="1705660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C63EA-6D1B-3F0C-98DF-CB41CCADFE2B}"/>
            </a:ext>
          </a:extLst>
        </p:cNvPr>
        <p:cNvGrpSpPr/>
        <p:nvPr/>
      </p:nvGrpSpPr>
      <p:grpSpPr>
        <a:xfrm>
          <a:off x="0" y="0"/>
          <a:ext cx="0" cy="0"/>
          <a:chOff x="0" y="0"/>
          <a:chExt cx="0" cy="0"/>
        </a:xfrm>
      </p:grpSpPr>
      <p:pic>
        <p:nvPicPr>
          <p:cNvPr id="8" name="Content Placeholder 7" descr="A blue and orange rectangular boxes with text&#10;&#10;AI-generated content may be incorrect.">
            <a:extLst>
              <a:ext uri="{FF2B5EF4-FFF2-40B4-BE49-F238E27FC236}">
                <a16:creationId xmlns:a16="http://schemas.microsoft.com/office/drawing/2014/main" id="{181199FA-CDD9-DF9D-86D8-CF6C33071E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descr="A colorful logo with a black background&#10;&#10;AI-generated content may be incorrect.">
            <a:extLst>
              <a:ext uri="{FF2B5EF4-FFF2-40B4-BE49-F238E27FC236}">
                <a16:creationId xmlns:a16="http://schemas.microsoft.com/office/drawing/2014/main" id="{4E317403-4E0B-E190-DEB1-7014B96D7E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4917" y="5126765"/>
            <a:ext cx="783008" cy="877752"/>
          </a:xfrm>
          <a:prstGeom prst="rect">
            <a:avLst/>
          </a:prstGeom>
        </p:spPr>
      </p:pic>
      <p:pic>
        <p:nvPicPr>
          <p:cNvPr id="9" name="Picture 8" descr="A logo with green and blue colors&#10;&#10;AI-generated content may be incorrect.">
            <a:extLst>
              <a:ext uri="{FF2B5EF4-FFF2-40B4-BE49-F238E27FC236}">
                <a16:creationId xmlns:a16="http://schemas.microsoft.com/office/drawing/2014/main" id="{264EA8D3-405A-E4F4-F0D6-DF4DEE0E51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0161" y="6004517"/>
            <a:ext cx="1261839" cy="889543"/>
          </a:xfrm>
          <a:prstGeom prst="rect">
            <a:avLst/>
          </a:prstGeom>
        </p:spPr>
      </p:pic>
      <p:pic>
        <p:nvPicPr>
          <p:cNvPr id="10" name="Picture 9" descr="A blue and black logo&#10;&#10;AI-generated content may be incorrect.">
            <a:extLst>
              <a:ext uri="{FF2B5EF4-FFF2-40B4-BE49-F238E27FC236}">
                <a16:creationId xmlns:a16="http://schemas.microsoft.com/office/drawing/2014/main" id="{13111188-A607-1D17-2C6A-3E7B5C0219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03" y="99624"/>
            <a:ext cx="1036571" cy="235720"/>
          </a:xfrm>
          <a:prstGeom prst="rect">
            <a:avLst/>
          </a:prstGeom>
        </p:spPr>
      </p:pic>
    </p:spTree>
    <p:extLst>
      <p:ext uri="{BB962C8B-B14F-4D97-AF65-F5344CB8AC3E}">
        <p14:creationId xmlns:p14="http://schemas.microsoft.com/office/powerpoint/2010/main" val="3316247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16098A-8A2C-B7F8-7F1E-D6B710789FCD}"/>
              </a:ext>
            </a:extLst>
          </p:cNvPr>
          <p:cNvSpPr txBox="1"/>
          <p:nvPr/>
        </p:nvSpPr>
        <p:spPr>
          <a:xfrm>
            <a:off x="9866491" y="247769"/>
            <a:ext cx="215617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231F58"/>
                </a:solidFill>
                <a:effectLst/>
                <a:uLnTx/>
                <a:uFillTx/>
                <a:latin typeface="Noto Serif" panose="02020502060505020204" pitchFamily="18" charset="0"/>
                <a:ea typeface="Noto Serif" panose="02020502060505020204" pitchFamily="18" charset="0"/>
                <a:cs typeface="Noto Serif" panose="02020502060505020204" pitchFamily="18" charset="0"/>
              </a:rPr>
              <a:t>Risk assessment</a:t>
            </a:r>
            <a:endParaRPr kumimoji="0" lang="en-GB" sz="1800" b="0" i="0" u="none" strike="noStrike" kern="1200" cap="none" spc="0" normalizeH="0" baseline="0" noProof="0" dirty="0">
              <a:ln>
                <a:noFill/>
              </a:ln>
              <a:solidFill>
                <a:srgbClr val="231F58"/>
              </a:solidFill>
              <a:effectLst/>
              <a:uLnTx/>
              <a:uFillTx/>
              <a:latin typeface="Calibri" panose="020F0502020204030204"/>
              <a:ea typeface="+mn-ea"/>
              <a:cs typeface="+mn-cs"/>
            </a:endParaRPr>
          </a:p>
        </p:txBody>
      </p:sp>
      <p:pic>
        <p:nvPicPr>
          <p:cNvPr id="3" name="Picture 2" descr="A colorful logo with a black background&#10;&#10;AI-generated content may be incorrect.">
            <a:extLst>
              <a:ext uri="{FF2B5EF4-FFF2-40B4-BE49-F238E27FC236}">
                <a16:creationId xmlns:a16="http://schemas.microsoft.com/office/drawing/2014/main" id="{44F46F14-F2D0-1954-E2AB-10DD0BB6EC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38844" y="5615612"/>
            <a:ext cx="553156" cy="620088"/>
          </a:xfrm>
          <a:prstGeom prst="rect">
            <a:avLst/>
          </a:prstGeom>
        </p:spPr>
      </p:pic>
      <p:pic>
        <p:nvPicPr>
          <p:cNvPr id="4" name="Picture 3" descr="A logo with green and blue colors&#10;&#10;AI-generated content may be incorrect.">
            <a:extLst>
              <a:ext uri="{FF2B5EF4-FFF2-40B4-BE49-F238E27FC236}">
                <a16:creationId xmlns:a16="http://schemas.microsoft.com/office/drawing/2014/main" id="{111EAA59-B5B9-EFEA-FE12-E4F6314253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38844" y="6235700"/>
            <a:ext cx="553156" cy="389952"/>
          </a:xfrm>
          <a:prstGeom prst="rect">
            <a:avLst/>
          </a:prstGeom>
        </p:spPr>
      </p:pic>
      <p:pic>
        <p:nvPicPr>
          <p:cNvPr id="6" name="Picture 5" descr="A blue and black logo&#10;&#10;AI-generated content may be incorrect.">
            <a:extLst>
              <a:ext uri="{FF2B5EF4-FFF2-40B4-BE49-F238E27FC236}">
                <a16:creationId xmlns:a16="http://schemas.microsoft.com/office/drawing/2014/main" id="{78C6557E-CD11-A1D2-B49A-D8848C2A8A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603" y="99624"/>
            <a:ext cx="1036571" cy="235720"/>
          </a:xfrm>
          <a:prstGeom prst="rect">
            <a:avLst/>
          </a:prstGeom>
        </p:spPr>
      </p:pic>
      <p:pic>
        <p:nvPicPr>
          <p:cNvPr id="7" name="Online Media 6" title="4. G+/SafetyOn Manual Handling Campaign: Risk assessment">
            <a:hlinkClick r:id="" action="ppaction://media"/>
            <a:extLst>
              <a:ext uri="{FF2B5EF4-FFF2-40B4-BE49-F238E27FC236}">
                <a16:creationId xmlns:a16="http://schemas.microsoft.com/office/drawing/2014/main" id="{66D09EF2-6B25-FE5C-5B56-B33977B035D6}"/>
              </a:ext>
            </a:extLst>
          </p:cNvPr>
          <p:cNvPicPr>
            <a:picLocks noRot="1" noChangeAspect="1"/>
          </p:cNvPicPr>
          <p:nvPr>
            <a:videoFile r:link="rId1"/>
          </p:nvPr>
        </p:nvPicPr>
        <p:blipFill>
          <a:blip r:embed="rId7"/>
          <a:stretch>
            <a:fillRect/>
          </a:stretch>
        </p:blipFill>
        <p:spPr>
          <a:xfrm>
            <a:off x="572802" y="616772"/>
            <a:ext cx="11046396" cy="6241228"/>
          </a:xfrm>
          <a:prstGeom prst="rect">
            <a:avLst/>
          </a:prstGeom>
        </p:spPr>
      </p:pic>
    </p:spTree>
    <p:extLst>
      <p:ext uri="{BB962C8B-B14F-4D97-AF65-F5344CB8AC3E}">
        <p14:creationId xmlns:p14="http://schemas.microsoft.com/office/powerpoint/2010/main" val="393261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00A0C-9259-B51C-C193-1B97FBC81497}"/>
            </a:ext>
          </a:extLst>
        </p:cNvPr>
        <p:cNvGrpSpPr/>
        <p:nvPr/>
      </p:nvGrpSpPr>
      <p:grpSpPr>
        <a:xfrm>
          <a:off x="0" y="0"/>
          <a:ext cx="0" cy="0"/>
          <a:chOff x="0" y="0"/>
          <a:chExt cx="0" cy="0"/>
        </a:xfrm>
      </p:grpSpPr>
      <p:pic>
        <p:nvPicPr>
          <p:cNvPr id="8" name="Picture 7" descr="A group of people wearing safety gear&#10;&#10;AI-generated content may be incorrect.">
            <a:extLst>
              <a:ext uri="{FF2B5EF4-FFF2-40B4-BE49-F238E27FC236}">
                <a16:creationId xmlns:a16="http://schemas.microsoft.com/office/drawing/2014/main" id="{F368B9DB-ACA8-E976-6CE1-FC4C327FD4C2}"/>
              </a:ext>
            </a:extLst>
          </p:cNvPr>
          <p:cNvPicPr>
            <a:picLocks noChangeAspect="1"/>
          </p:cNvPicPr>
          <p:nvPr/>
        </p:nvPicPr>
        <p:blipFill>
          <a:blip r:embed="rId3">
            <a:extLst>
              <a:ext uri="{28A0092B-C50C-407E-A947-70E740481C1C}">
                <a14:useLocalDpi xmlns:a14="http://schemas.microsoft.com/office/drawing/2010/main" val="0"/>
              </a:ext>
            </a:extLst>
          </a:blip>
          <a:srcRect b="2667"/>
          <a:stretch>
            <a:fillRect/>
          </a:stretch>
        </p:blipFill>
        <p:spPr>
          <a:xfrm>
            <a:off x="-1" y="182880"/>
            <a:ext cx="12192000" cy="6675120"/>
          </a:xfrm>
          <a:prstGeom prst="rect">
            <a:avLst/>
          </a:prstGeom>
        </p:spPr>
      </p:pic>
      <p:sp>
        <p:nvSpPr>
          <p:cNvPr id="5" name="Rectangle 4">
            <a:extLst>
              <a:ext uri="{FF2B5EF4-FFF2-40B4-BE49-F238E27FC236}">
                <a16:creationId xmlns:a16="http://schemas.microsoft.com/office/drawing/2014/main" id="{0F0AE3C5-32E4-215E-CF76-54182DB58A48}"/>
              </a:ext>
            </a:extLst>
          </p:cNvPr>
          <p:cNvSpPr/>
          <p:nvPr/>
        </p:nvSpPr>
        <p:spPr>
          <a:xfrm>
            <a:off x="0" y="3611880"/>
            <a:ext cx="12192000" cy="3246120"/>
          </a:xfrm>
          <a:prstGeom prst="rect">
            <a:avLst/>
          </a:prstGeom>
          <a:solidFill>
            <a:srgbClr val="F3ED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8EBCD117-DD63-1259-922A-7BF955409106}"/>
              </a:ext>
            </a:extLst>
          </p:cNvPr>
          <p:cNvSpPr/>
          <p:nvPr/>
        </p:nvSpPr>
        <p:spPr>
          <a:xfrm>
            <a:off x="0" y="0"/>
            <a:ext cx="12192000" cy="864870"/>
          </a:xfrm>
          <a:prstGeom prst="rect">
            <a:avLst/>
          </a:prstGeom>
          <a:solidFill>
            <a:srgbClr val="F3ED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859DAFC-7B1F-82BD-8C3C-606C0223674A}"/>
              </a:ext>
            </a:extLst>
          </p:cNvPr>
          <p:cNvSpPr txBox="1"/>
          <p:nvPr/>
        </p:nvSpPr>
        <p:spPr>
          <a:xfrm>
            <a:off x="215552" y="156984"/>
            <a:ext cx="637309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231F58"/>
                </a:solidFill>
                <a:effectLst>
                  <a:outerShdw blurRad="38100" dist="38100" dir="2700000" algn="tl">
                    <a:srgbClr val="000000">
                      <a:alpha val="43137"/>
                    </a:srgbClr>
                  </a:outerShdw>
                </a:effectLst>
                <a:uLnTx/>
                <a:uFillTx/>
                <a:latin typeface="Noto Serif" panose="02020502060505020204" pitchFamily="18" charset="0"/>
                <a:ea typeface="Noto Serif" panose="02020502060505020204" pitchFamily="18" charset="0"/>
                <a:cs typeface="Noto Serif" panose="02020502060505020204" pitchFamily="18" charset="0"/>
              </a:rPr>
              <a:t>Toolbox</a:t>
            </a:r>
            <a:r>
              <a:rPr kumimoji="0" lang="en-GB" sz="4000" b="0" i="0" u="none" strike="noStrike" kern="1200" cap="none" spc="0" normalizeH="0" baseline="0" noProof="0">
                <a:ln>
                  <a:noFill/>
                </a:ln>
                <a:solidFill>
                  <a:srgbClr val="FFC000">
                    <a:lumMod val="40000"/>
                    <a:lumOff val="60000"/>
                  </a:srgbClr>
                </a:solidFill>
                <a:effectLst>
                  <a:outerShdw blurRad="38100" dist="38100" dir="2700000" algn="tl">
                    <a:srgbClr val="000000">
                      <a:alpha val="43137"/>
                    </a:srgbClr>
                  </a:outerShdw>
                </a:effectLst>
                <a:uLnTx/>
                <a:uFillTx/>
                <a:latin typeface="Noto Serif" panose="02020502060505020204" pitchFamily="18" charset="0"/>
                <a:ea typeface="Noto Serif" panose="02020502060505020204" pitchFamily="18" charset="0"/>
                <a:cs typeface="Noto Serif" panose="02020502060505020204" pitchFamily="18" charset="0"/>
              </a:rPr>
              <a:t> </a:t>
            </a:r>
            <a:r>
              <a:rPr kumimoji="0" lang="en-GB" sz="4000" b="0" i="0" u="none" strike="noStrike" kern="1200" cap="none" spc="0" normalizeH="0" baseline="0" noProof="0">
                <a:ln>
                  <a:noFill/>
                </a:ln>
                <a:solidFill>
                  <a:srgbClr val="8EBF45"/>
                </a:solidFill>
                <a:effectLst>
                  <a:outerShdw blurRad="38100" dist="38100" dir="2700000" algn="tl">
                    <a:srgbClr val="000000">
                      <a:alpha val="43137"/>
                    </a:srgbClr>
                  </a:outerShdw>
                </a:effectLst>
                <a:uLnTx/>
                <a:uFillTx/>
                <a:latin typeface="Noto Serif" panose="02020502060505020204" pitchFamily="18" charset="0"/>
                <a:ea typeface="Noto Serif" panose="02020502060505020204" pitchFamily="18" charset="0"/>
                <a:cs typeface="Noto Serif" panose="02020502060505020204" pitchFamily="18" charset="0"/>
              </a:rPr>
              <a:t>Talk</a:t>
            </a:r>
          </a:p>
        </p:txBody>
      </p:sp>
      <p:sp>
        <p:nvSpPr>
          <p:cNvPr id="11" name="TextBox 10">
            <a:extLst>
              <a:ext uri="{FF2B5EF4-FFF2-40B4-BE49-F238E27FC236}">
                <a16:creationId xmlns:a16="http://schemas.microsoft.com/office/drawing/2014/main" id="{C4F2DA29-5DB5-D42F-73AB-067DE640D205}"/>
              </a:ext>
            </a:extLst>
          </p:cNvPr>
          <p:cNvSpPr txBox="1"/>
          <p:nvPr/>
        </p:nvSpPr>
        <p:spPr>
          <a:xfrm>
            <a:off x="1989574" y="3853040"/>
            <a:ext cx="8350180" cy="2769989"/>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GB" sz="1800" b="1" i="0" u="none" strike="noStrike" kern="1200" cap="none" spc="0" normalizeH="0" baseline="0" noProof="0" dirty="0">
                <a:ln>
                  <a:noFill/>
                </a:ln>
                <a:solidFill>
                  <a:srgbClr val="231F58"/>
                </a:solidFill>
                <a:effectLst/>
                <a:uLnTx/>
                <a:uFillTx/>
                <a:latin typeface="Noto Sans" panose="020B0502040504020204" pitchFamily="34" charset="0"/>
                <a:ea typeface="Noto Sans" panose="020B0502040504020204" pitchFamily="34" charset="0"/>
                <a:cs typeface="Noto Sans" panose="020B0502040504020204" pitchFamily="34" charset="0"/>
              </a:rPr>
              <a:t>Where </a:t>
            </a:r>
            <a:r>
              <a:rPr kumimoji="0" lang="en-GB" sz="1800" b="0" i="0" u="none" strike="noStrike" kern="1200" cap="none" spc="0" normalizeH="0" baseline="0" noProof="0" dirty="0">
                <a:ln>
                  <a:noFill/>
                </a:ln>
                <a:solidFill>
                  <a:srgbClr val="231F58"/>
                </a:solidFill>
                <a:effectLst/>
                <a:uLnTx/>
                <a:uFillTx/>
                <a:latin typeface="Noto Sans" panose="020B0502040504020204" pitchFamily="34" charset="0"/>
                <a:ea typeface="Noto Sans" panose="020B0502040504020204" pitchFamily="34" charset="0"/>
                <a:cs typeface="Noto Sans" panose="020B0502040504020204" pitchFamily="34" charset="0"/>
              </a:rPr>
              <a:t>do you undertake dynamic risk assessments for manual handling tasks?</a:t>
            </a:r>
          </a:p>
          <a:p>
            <a:pPr marL="342900" marR="0" lvl="0" indent="-3429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GB" sz="1800" b="1" i="0" u="none" strike="noStrike" kern="1200" cap="none" spc="0" normalizeH="0" baseline="0" noProof="0" dirty="0">
                <a:ln>
                  <a:noFill/>
                </a:ln>
                <a:solidFill>
                  <a:srgbClr val="231F58"/>
                </a:solidFill>
                <a:effectLst/>
                <a:uLnTx/>
                <a:uFillTx/>
                <a:latin typeface="Noto Sans" panose="020B0502040504020204" pitchFamily="34" charset="0"/>
                <a:ea typeface="Noto Sans" panose="020B0502040504020204" pitchFamily="34" charset="0"/>
                <a:cs typeface="Noto Sans" panose="020B0502040504020204" pitchFamily="34" charset="0"/>
              </a:rPr>
              <a:t>What </a:t>
            </a:r>
            <a:r>
              <a:rPr kumimoji="0" lang="en-GB" sz="1800" b="0" i="0" u="none" strike="noStrike" kern="1200" cap="none" spc="0" normalizeH="0" baseline="0" noProof="0" dirty="0">
                <a:ln>
                  <a:noFill/>
                </a:ln>
                <a:solidFill>
                  <a:srgbClr val="231F58"/>
                </a:solidFill>
                <a:effectLst/>
                <a:uLnTx/>
                <a:uFillTx/>
                <a:latin typeface="Noto Sans" panose="020B0502040504020204" pitchFamily="34" charset="0"/>
                <a:ea typeface="Noto Sans" panose="020B0502040504020204" pitchFamily="34" charset="0"/>
                <a:cs typeface="Noto Sans" panose="020B0502040504020204" pitchFamily="34" charset="0"/>
              </a:rPr>
              <a:t>external factors could increase the risk of a manual handling incident?</a:t>
            </a:r>
          </a:p>
          <a:p>
            <a:pPr marL="342900" marR="0" lvl="0" indent="-3429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GB" sz="1800" b="1" i="0" u="none" strike="noStrike" kern="1200" cap="none" spc="0" normalizeH="0" baseline="0" noProof="0" dirty="0">
                <a:ln>
                  <a:noFill/>
                </a:ln>
                <a:solidFill>
                  <a:srgbClr val="231F58"/>
                </a:solidFill>
                <a:effectLst/>
                <a:uLnTx/>
                <a:uFillTx/>
                <a:latin typeface="Noto Sans" panose="020B0502040504020204" pitchFamily="34" charset="0"/>
                <a:ea typeface="Noto Sans" panose="020B0502040504020204" pitchFamily="34" charset="0"/>
                <a:cs typeface="Noto Sans" panose="020B0502040504020204" pitchFamily="34" charset="0"/>
              </a:rPr>
              <a:t>How </a:t>
            </a:r>
            <a:r>
              <a:rPr kumimoji="0" lang="en-GB" sz="1800" b="0" i="0" u="none" strike="noStrike" kern="1200" cap="none" spc="0" normalizeH="0" baseline="0" noProof="0" dirty="0">
                <a:ln>
                  <a:noFill/>
                </a:ln>
                <a:solidFill>
                  <a:srgbClr val="231F58"/>
                </a:solidFill>
                <a:effectLst/>
                <a:uLnTx/>
                <a:uFillTx/>
                <a:latin typeface="Noto Sans" panose="020B0502040504020204" pitchFamily="34" charset="0"/>
                <a:ea typeface="Noto Sans" panose="020B0502040504020204" pitchFamily="34" charset="0"/>
                <a:cs typeface="Noto Sans" panose="020B0502040504020204" pitchFamily="34" charset="0"/>
              </a:rPr>
              <a:t>might the manual handling risk differ between people, even for the same task?</a:t>
            </a:r>
          </a:p>
          <a:p>
            <a:pPr marL="342900" marR="0" lvl="0" indent="-3429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GB" sz="1800" b="1" i="0" u="none" strike="noStrike" kern="1200" cap="none" spc="0" normalizeH="0" baseline="0" noProof="0" dirty="0">
                <a:ln>
                  <a:noFill/>
                </a:ln>
                <a:solidFill>
                  <a:srgbClr val="231F58"/>
                </a:solidFill>
                <a:effectLst/>
                <a:uLnTx/>
                <a:uFillTx/>
                <a:latin typeface="Noto Sans" panose="020B0502040504020204" pitchFamily="34" charset="0"/>
                <a:ea typeface="Noto Sans" panose="020B0502040504020204" pitchFamily="34" charset="0"/>
                <a:cs typeface="Noto Sans" panose="020B0502040504020204" pitchFamily="34" charset="0"/>
              </a:rPr>
              <a:t>When </a:t>
            </a:r>
            <a:r>
              <a:rPr kumimoji="0" lang="en-GB" sz="1800" b="0" i="0" u="none" strike="noStrike" kern="1200" cap="none" spc="0" normalizeH="0" baseline="0" noProof="0" dirty="0">
                <a:ln>
                  <a:noFill/>
                </a:ln>
                <a:solidFill>
                  <a:srgbClr val="231F58"/>
                </a:solidFill>
                <a:effectLst/>
                <a:uLnTx/>
                <a:uFillTx/>
                <a:latin typeface="Noto Sans" panose="020B0502040504020204" pitchFamily="34" charset="0"/>
                <a:ea typeface="Noto Sans" panose="020B0502040504020204" pitchFamily="34" charset="0"/>
                <a:cs typeface="Noto Sans" panose="020B0502040504020204" pitchFamily="34" charset="0"/>
              </a:rPr>
              <a:t>have you encouraged peers to stop and re-assess a manual handling risk?</a:t>
            </a:r>
            <a:endParaRPr kumimoji="0" lang="en-GB" sz="1800" b="1" i="0" u="none" strike="noStrike" kern="1200" cap="none" spc="0" normalizeH="0" baseline="0" noProof="0" dirty="0">
              <a:ln>
                <a:noFill/>
              </a:ln>
              <a:solidFill>
                <a:srgbClr val="231F58"/>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12" name="TextBox 11">
            <a:extLst>
              <a:ext uri="{FF2B5EF4-FFF2-40B4-BE49-F238E27FC236}">
                <a16:creationId xmlns:a16="http://schemas.microsoft.com/office/drawing/2014/main" id="{8F984102-2BA7-031A-130F-EA04F5FDFEFD}"/>
              </a:ext>
            </a:extLst>
          </p:cNvPr>
          <p:cNvSpPr txBox="1"/>
          <p:nvPr/>
        </p:nvSpPr>
        <p:spPr>
          <a:xfrm>
            <a:off x="9866491" y="247769"/>
            <a:ext cx="215617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231F58"/>
                </a:solidFill>
                <a:effectLst/>
                <a:uLnTx/>
                <a:uFillTx/>
                <a:latin typeface="Noto Serif" panose="02020502060505020204" pitchFamily="18" charset="0"/>
                <a:ea typeface="Noto Serif" panose="02020502060505020204" pitchFamily="18" charset="0"/>
                <a:cs typeface="Noto Serif" panose="02020502060505020204" pitchFamily="18" charset="0"/>
              </a:rPr>
              <a:t>Risk assessment</a:t>
            </a:r>
            <a:endParaRPr kumimoji="0" lang="en-GB" sz="1800" b="0" i="0" u="none" strike="noStrike" kern="1200" cap="none" spc="0" normalizeH="0" baseline="0" noProof="0" dirty="0">
              <a:ln>
                <a:noFill/>
              </a:ln>
              <a:solidFill>
                <a:srgbClr val="231F58"/>
              </a:solidFill>
              <a:effectLst/>
              <a:uLnTx/>
              <a:uFillTx/>
              <a:latin typeface="Calibri" panose="020F0502020204030204"/>
              <a:ea typeface="+mn-ea"/>
              <a:cs typeface="+mn-cs"/>
            </a:endParaRPr>
          </a:p>
        </p:txBody>
      </p:sp>
      <p:pic>
        <p:nvPicPr>
          <p:cNvPr id="16" name="Picture 15" descr="A colorful logo with a black background&#10;&#10;AI-generated content may be incorrect.">
            <a:extLst>
              <a:ext uri="{FF2B5EF4-FFF2-40B4-BE49-F238E27FC236}">
                <a16:creationId xmlns:a16="http://schemas.microsoft.com/office/drawing/2014/main" id="{5C156CB3-3E8C-D37C-9BFB-868768C5F9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4917" y="5126765"/>
            <a:ext cx="783008" cy="877752"/>
          </a:xfrm>
          <a:prstGeom prst="rect">
            <a:avLst/>
          </a:prstGeom>
        </p:spPr>
      </p:pic>
      <p:pic>
        <p:nvPicPr>
          <p:cNvPr id="17" name="Picture 16" descr="A logo with green and blue colors&#10;&#10;AI-generated content may be incorrect.">
            <a:extLst>
              <a:ext uri="{FF2B5EF4-FFF2-40B4-BE49-F238E27FC236}">
                <a16:creationId xmlns:a16="http://schemas.microsoft.com/office/drawing/2014/main" id="{B6CFC7CF-AA9B-3975-745B-9AC2887BBD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0161" y="6004517"/>
            <a:ext cx="1261839" cy="889543"/>
          </a:xfrm>
          <a:prstGeom prst="rect">
            <a:avLst/>
          </a:prstGeom>
        </p:spPr>
      </p:pic>
      <p:pic>
        <p:nvPicPr>
          <p:cNvPr id="19" name="Picture 18" descr="A blue and black logo&#10;&#10;AI-generated content may be incorrect.">
            <a:extLst>
              <a:ext uri="{FF2B5EF4-FFF2-40B4-BE49-F238E27FC236}">
                <a16:creationId xmlns:a16="http://schemas.microsoft.com/office/drawing/2014/main" id="{AC6EC66F-6E78-F707-DD4A-487F62F587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624" y="6522450"/>
            <a:ext cx="1036571" cy="235720"/>
          </a:xfrm>
          <a:prstGeom prst="rect">
            <a:avLst/>
          </a:prstGeom>
        </p:spPr>
      </p:pic>
    </p:spTree>
    <p:extLst>
      <p:ext uri="{BB962C8B-B14F-4D97-AF65-F5344CB8AC3E}">
        <p14:creationId xmlns:p14="http://schemas.microsoft.com/office/powerpoint/2010/main" val="1707478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ind turbines in a field with Codrington Wind Farm in the background&#10;&#10;Description automatically generated">
            <a:extLst>
              <a:ext uri="{FF2B5EF4-FFF2-40B4-BE49-F238E27FC236}">
                <a16:creationId xmlns:a16="http://schemas.microsoft.com/office/drawing/2014/main" id="{5347E973-F819-9BC3-C298-9D1D80C630E2}"/>
              </a:ext>
            </a:extLst>
          </p:cNvPr>
          <p:cNvPicPr>
            <a:picLocks noChangeAspect="1"/>
          </p:cNvPicPr>
          <p:nvPr/>
        </p:nvPicPr>
        <p:blipFill>
          <a:blip r:embed="rId3">
            <a:extLst>
              <a:ext uri="{28A0092B-C50C-407E-A947-70E740481C1C}">
                <a14:useLocalDpi xmlns:a14="http://schemas.microsoft.com/office/drawing/2010/main" val="0"/>
              </a:ext>
            </a:extLst>
          </a:blip>
          <a:srcRect t="15110" b="49472"/>
          <a:stretch>
            <a:fillRect/>
          </a:stretch>
        </p:blipFill>
        <p:spPr>
          <a:xfrm>
            <a:off x="0" y="4057401"/>
            <a:ext cx="12192000" cy="2800599"/>
          </a:xfrm>
          <a:prstGeom prst="rect">
            <a:avLst/>
          </a:prstGeom>
          <a:effectLst>
            <a:softEdge rad="0"/>
          </a:effectLst>
        </p:spPr>
      </p:pic>
      <p:sp>
        <p:nvSpPr>
          <p:cNvPr id="16" name="TextBox 15">
            <a:extLst>
              <a:ext uri="{FF2B5EF4-FFF2-40B4-BE49-F238E27FC236}">
                <a16:creationId xmlns:a16="http://schemas.microsoft.com/office/drawing/2014/main" id="{76510B8A-FA63-ECE5-1DB9-34C4578336FF}"/>
              </a:ext>
            </a:extLst>
          </p:cNvPr>
          <p:cNvSpPr txBox="1"/>
          <p:nvPr/>
        </p:nvSpPr>
        <p:spPr>
          <a:xfrm>
            <a:off x="3362100" y="4086312"/>
            <a:ext cx="5467801" cy="584775"/>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00" cap="none" spc="0" normalizeH="0" baseline="0" noProof="0" dirty="0">
                <a:ln>
                  <a:noFill/>
                </a:ln>
                <a:solidFill>
                  <a:prstClr val="white"/>
                </a:solidFill>
                <a:effectLst/>
                <a:highlight>
                  <a:srgbClr val="8EBF45"/>
                </a:highlight>
                <a:uLnTx/>
                <a:uFillTx/>
                <a:latin typeface="Arial" panose="020B0604020202020204" pitchFamily="34" charset="0"/>
                <a:ea typeface="Calibri" panose="020F0502020204030204" pitchFamily="34" charset="0"/>
                <a:cs typeface="Arial" panose="020B0604020202020204" pitchFamily="34" charset="0"/>
              </a:rPr>
              <a:t>Sign up for our newsletters</a:t>
            </a:r>
          </a:p>
        </p:txBody>
      </p:sp>
      <p:pic>
        <p:nvPicPr>
          <p:cNvPr id="3" name="Picture 2" descr="A colorful logo with a black background&#10;&#10;AI-generated content may be incorrect.">
            <a:extLst>
              <a:ext uri="{FF2B5EF4-FFF2-40B4-BE49-F238E27FC236}">
                <a16:creationId xmlns:a16="http://schemas.microsoft.com/office/drawing/2014/main" id="{377BA02F-ED3A-3332-FE8F-C2BBA2CF4F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0953" y="46799"/>
            <a:ext cx="1147358" cy="1286188"/>
          </a:xfrm>
          <a:prstGeom prst="rect">
            <a:avLst/>
          </a:prstGeom>
        </p:spPr>
      </p:pic>
      <p:sp>
        <p:nvSpPr>
          <p:cNvPr id="4" name="TextBox 3">
            <a:extLst>
              <a:ext uri="{FF2B5EF4-FFF2-40B4-BE49-F238E27FC236}">
                <a16:creationId xmlns:a16="http://schemas.microsoft.com/office/drawing/2014/main" id="{AE03B72C-66C1-ABB4-370F-F131DBA08F97}"/>
              </a:ext>
            </a:extLst>
          </p:cNvPr>
          <p:cNvSpPr txBox="1"/>
          <p:nvPr/>
        </p:nvSpPr>
        <p:spPr>
          <a:xfrm>
            <a:off x="6065856" y="1138371"/>
            <a:ext cx="5974080" cy="256993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2400" b="0" i="0" u="none" strike="noStrike" kern="1200" cap="none" spc="0" normalizeH="0" baseline="0" noProof="0">
                <a:ln>
                  <a:noFill/>
                </a:ln>
                <a:solidFill>
                  <a:prstClr val="black"/>
                </a:solidFill>
                <a:effectLst/>
                <a:uLnTx/>
                <a:uFillTx/>
                <a:latin typeface="Noto Serif" panose="02020600060500020200" pitchFamily="18" charset="0"/>
                <a:ea typeface="Noto Serif" panose="02020600060500020200" pitchFamily="18" charset="0"/>
                <a:cs typeface="Noto Serif" panose="02020600060500020200" pitchFamily="18" charset="0"/>
                <a:hlinkClick r:id="rId5"/>
              </a:rPr>
              <a:t>www.gplusoffshorewind.com</a:t>
            </a:r>
            <a:endParaRPr kumimoji="0" lang="en-GB" sz="2400" b="0" i="0" u="none" strike="noStrike" kern="1200" cap="none" spc="0" normalizeH="0" baseline="0" noProof="0">
              <a:ln>
                <a:noFill/>
              </a:ln>
              <a:solidFill>
                <a:prstClr val="black"/>
              </a:solidFill>
              <a:effectLst/>
              <a:uLnTx/>
              <a:uFillTx/>
              <a:latin typeface="Noto Serif" panose="02020600060500020200" pitchFamily="18" charset="0"/>
              <a:ea typeface="Noto Serif" panose="02020600060500020200" pitchFamily="18" charset="0"/>
              <a:cs typeface="Noto Serif" panose="02020600060500020200" pitchFamily="18" charset="0"/>
            </a:endParaRP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2400" b="0" i="0" u="none" strike="noStrike" kern="1200" cap="none" spc="0" normalizeH="0" baseline="0" noProof="0">
                <a:ln>
                  <a:noFill/>
                </a:ln>
                <a:solidFill>
                  <a:srgbClr val="231F58"/>
                </a:solidFill>
                <a:effectLst/>
                <a:uLnTx/>
                <a:uFillTx/>
                <a:latin typeface="Noto Serif" panose="02020600060500020200" pitchFamily="18" charset="0"/>
                <a:ea typeface="Noto Serif" panose="02020600060500020200" pitchFamily="18" charset="0"/>
                <a:cs typeface="Noto Serif" panose="02020600060500020200" pitchFamily="18" charset="0"/>
              </a:rPr>
              <a:t>@gplusglobalofw</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2200" b="0" i="0" u="none" strike="noStrike" kern="1200" cap="none" spc="0" normalizeH="0" baseline="0" noProof="0">
                <a:ln>
                  <a:noFill/>
                </a:ln>
                <a:solidFill>
                  <a:srgbClr val="231F58"/>
                </a:solidFill>
                <a:effectLst/>
                <a:uLnTx/>
                <a:uFillTx/>
                <a:latin typeface="Noto Serif" panose="02020600060500020200" pitchFamily="18" charset="0"/>
                <a:ea typeface="Noto Serif" panose="02020600060500020200" pitchFamily="18" charset="0"/>
                <a:cs typeface="Noto Serif" panose="02020600060500020200" pitchFamily="18" charset="0"/>
              </a:rPr>
              <a:t>@G+ Global Offshore Wind Health and Safety Organisation</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2400" b="0" i="0" u="none" strike="noStrike" kern="1200" cap="none" spc="0" normalizeH="0" baseline="0" noProof="0">
                <a:ln>
                  <a:noFill/>
                </a:ln>
                <a:solidFill>
                  <a:srgbClr val="231F58"/>
                </a:solidFill>
                <a:effectLst/>
                <a:uLnTx/>
                <a:uFillTx/>
                <a:latin typeface="Noto Serif" panose="02020600060500020200" pitchFamily="18" charset="0"/>
                <a:ea typeface="Noto Serif" panose="02020600060500020200" pitchFamily="18" charset="0"/>
                <a:cs typeface="Noto Serif" panose="02020600060500020200" pitchFamily="18" charset="0"/>
              </a:rPr>
              <a:t>gplus@energyinst.org</a:t>
            </a:r>
          </a:p>
        </p:txBody>
      </p:sp>
      <p:pic>
        <p:nvPicPr>
          <p:cNvPr id="10" name="Picture 2" descr="Image result for linkedin">
            <a:extLst>
              <a:ext uri="{FF2B5EF4-FFF2-40B4-BE49-F238E27FC236}">
                <a16:creationId xmlns:a16="http://schemas.microsoft.com/office/drawing/2014/main" id="{31A6F029-5495-3647-829A-152432C3C72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25387" y="2530579"/>
            <a:ext cx="468000" cy="46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nternet, site, web, website icon">
            <a:extLst>
              <a:ext uri="{FF2B5EF4-FFF2-40B4-BE49-F238E27FC236}">
                <a16:creationId xmlns:a16="http://schemas.microsoft.com/office/drawing/2014/main" id="{357ED76E-9F11-8FE5-D95E-E04C2AE396C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525387" y="1098179"/>
            <a:ext cx="469618" cy="46961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con&#10;&#10;Description automatically generated">
            <a:extLst>
              <a:ext uri="{FF2B5EF4-FFF2-40B4-BE49-F238E27FC236}">
                <a16:creationId xmlns:a16="http://schemas.microsoft.com/office/drawing/2014/main" id="{53647513-1774-84EB-02A5-6C51BE8C688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23769" y="3245970"/>
            <a:ext cx="469618" cy="469618"/>
          </a:xfrm>
          <a:prstGeom prst="rect">
            <a:avLst/>
          </a:prstGeom>
        </p:spPr>
      </p:pic>
      <p:pic>
        <p:nvPicPr>
          <p:cNvPr id="21" name="Picture 20" descr="A white x on a black background&#10;&#10;AI-generated content may be incorrect.">
            <a:extLst>
              <a:ext uri="{FF2B5EF4-FFF2-40B4-BE49-F238E27FC236}">
                <a16:creationId xmlns:a16="http://schemas.microsoft.com/office/drawing/2014/main" id="{E8503DF0-47F4-1115-41EB-DE3A629BEA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27005" y="1815188"/>
            <a:ext cx="468000" cy="468000"/>
          </a:xfrm>
          <a:prstGeom prst="rect">
            <a:avLst/>
          </a:prstGeom>
        </p:spPr>
      </p:pic>
      <p:sp>
        <p:nvSpPr>
          <p:cNvPr id="22" name="TextBox 21">
            <a:extLst>
              <a:ext uri="{FF2B5EF4-FFF2-40B4-BE49-F238E27FC236}">
                <a16:creationId xmlns:a16="http://schemas.microsoft.com/office/drawing/2014/main" id="{87374475-9BB7-3714-918A-60E67B2F5E69}"/>
              </a:ext>
            </a:extLst>
          </p:cNvPr>
          <p:cNvSpPr txBox="1"/>
          <p:nvPr/>
        </p:nvSpPr>
        <p:spPr>
          <a:xfrm>
            <a:off x="152064" y="1141519"/>
            <a:ext cx="5299236" cy="256993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24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Noto Serif" panose="02020600060500020200" pitchFamily="18" charset="0"/>
                <a:ea typeface="Noto Serif" panose="02020600060500020200" pitchFamily="18" charset="0"/>
                <a:cs typeface="Noto Serif" panose="02020600060500020200" pitchFamily="18" charset="0"/>
                <a:hlinkClick r:id="rId10"/>
              </a:rPr>
              <a:t>www.safetyon.com</a:t>
            </a:r>
            <a:r>
              <a:rPr kumimoji="0" lang="en-GB" sz="2400" b="0" i="0" u="none" strike="noStrike" kern="1200" cap="none" spc="0" normalizeH="0" baseline="0" noProof="0" dirty="0">
                <a:ln>
                  <a:noFill/>
                </a:ln>
                <a:solidFill>
                  <a:prstClr val="black"/>
                </a:solidFill>
                <a:effectLst/>
                <a:uLnTx/>
                <a:uFillTx/>
                <a:latin typeface="Noto Serif" panose="02020600060500020200" pitchFamily="18" charset="0"/>
                <a:ea typeface="Noto Serif" panose="02020600060500020200" pitchFamily="18" charset="0"/>
                <a:cs typeface="Noto Serif" panose="02020600060500020200" pitchFamily="18" charset="0"/>
              </a:rPr>
              <a:t> </a:t>
            </a:r>
          </a:p>
          <a:p>
            <a:pPr marL="0" marR="0" lvl="0" indent="0" algn="r" defTabSz="914400" rtl="0" eaLnBrk="1" fontAlgn="auto" latinLnBrk="0" hangingPunct="1">
              <a:lnSpc>
                <a:spcPct val="100000"/>
              </a:lnSpc>
              <a:spcBef>
                <a:spcPts val="0"/>
              </a:spcBef>
              <a:spcAft>
                <a:spcPts val="2400"/>
              </a:spcAft>
              <a:buClrTx/>
              <a:buSzTx/>
              <a:buFontTx/>
              <a:buNone/>
              <a:tabLst/>
              <a:defRPr/>
            </a:pPr>
            <a:r>
              <a:rPr kumimoji="0" lang="en-GB" sz="2400" b="0" i="0" u="none" strike="noStrike" kern="1200" cap="none" spc="0" normalizeH="0" baseline="0" noProof="0" dirty="0">
                <a:ln>
                  <a:noFill/>
                </a:ln>
                <a:solidFill>
                  <a:srgbClr val="231F58"/>
                </a:solidFill>
                <a:effectLst/>
                <a:uLnTx/>
                <a:uFillTx/>
                <a:latin typeface="Noto Serif" panose="02020600060500020200" pitchFamily="18" charset="0"/>
                <a:ea typeface="Noto Serif" panose="02020600060500020200" pitchFamily="18" charset="0"/>
                <a:cs typeface="Noto Serif" panose="02020600060500020200" pitchFamily="18" charset="0"/>
              </a:rPr>
              <a:t>@SafetyOnTweets</a:t>
            </a:r>
          </a:p>
          <a:p>
            <a:pPr marL="0" marR="0" lvl="0" indent="0" algn="r" defTabSz="914400" rtl="0" eaLnBrk="1" fontAlgn="auto" latinLnBrk="0" hangingPunct="1">
              <a:lnSpc>
                <a:spcPct val="100000"/>
              </a:lnSpc>
              <a:spcBef>
                <a:spcPts val="0"/>
              </a:spcBef>
              <a:spcAft>
                <a:spcPts val="3000"/>
              </a:spcAft>
              <a:buClrTx/>
              <a:buSzTx/>
              <a:buFontTx/>
              <a:buNone/>
              <a:tabLst/>
              <a:defRPr/>
            </a:pPr>
            <a:r>
              <a:rPr kumimoji="0" lang="en-GB" sz="2400" b="0" i="0" u="none" strike="noStrike" kern="1200" cap="none" spc="0" normalizeH="0" baseline="0" noProof="0" dirty="0">
                <a:ln>
                  <a:noFill/>
                </a:ln>
                <a:solidFill>
                  <a:srgbClr val="231F58"/>
                </a:solidFill>
                <a:effectLst/>
                <a:uLnTx/>
                <a:uFillTx/>
                <a:latin typeface="Noto Serif" panose="02020600060500020200" pitchFamily="18" charset="0"/>
                <a:ea typeface="Noto Serif" panose="02020600060500020200" pitchFamily="18" charset="0"/>
                <a:cs typeface="Noto Serif" panose="02020600060500020200" pitchFamily="18" charset="0"/>
              </a:rPr>
              <a:t>@SafetyOn</a:t>
            </a:r>
          </a:p>
          <a:p>
            <a:pPr marL="0" marR="0" lvl="0" indent="0" algn="r" defTabSz="914400" rtl="0" eaLnBrk="1" fontAlgn="auto" latinLnBrk="0" hangingPunct="1">
              <a:lnSpc>
                <a:spcPct val="100000"/>
              </a:lnSpc>
              <a:spcBef>
                <a:spcPts val="0"/>
              </a:spcBef>
              <a:spcAft>
                <a:spcPts val="1800"/>
              </a:spcAft>
              <a:buClrTx/>
              <a:buSzTx/>
              <a:buFontTx/>
              <a:buNone/>
              <a:tabLst/>
              <a:defRPr/>
            </a:pPr>
            <a:r>
              <a:rPr kumimoji="0" lang="en-GB" sz="2400" b="0" i="0" u="none" strike="noStrike" kern="1200" cap="none" spc="0" normalizeH="0" baseline="0" noProof="0" dirty="0">
                <a:ln>
                  <a:noFill/>
                </a:ln>
                <a:solidFill>
                  <a:srgbClr val="231F58"/>
                </a:solidFill>
                <a:effectLst/>
                <a:uLnTx/>
                <a:uFillTx/>
                <a:latin typeface="Noto Serif" panose="02020600060500020200" pitchFamily="18" charset="0"/>
                <a:ea typeface="Noto Serif" panose="02020600060500020200" pitchFamily="18" charset="0"/>
                <a:cs typeface="Noto Serif" panose="02020600060500020200" pitchFamily="18" charset="0"/>
              </a:rPr>
              <a:t>safetyon@energyinst.org</a:t>
            </a:r>
            <a:endParaRPr kumimoji="0" lang="en-GB" sz="2400" b="0" i="0" u="none" strike="noStrike" kern="1200" cap="none" spc="0" normalizeH="0" baseline="0" noProof="0" dirty="0">
              <a:ln>
                <a:noFill/>
              </a:ln>
              <a:solidFill>
                <a:srgbClr val="231F58"/>
              </a:solidFill>
              <a:effectLst/>
              <a:uLnTx/>
              <a:uFillTx/>
              <a:latin typeface="TheSerifB W7 Bold"/>
              <a:ea typeface="+mn-ea"/>
              <a:cs typeface="+mn-cs"/>
            </a:endParaRPr>
          </a:p>
        </p:txBody>
      </p:sp>
      <p:pic>
        <p:nvPicPr>
          <p:cNvPr id="24" name="Picture 23" descr="A qr code with circles&#10;&#10;AI-generated content may be incorrect.">
            <a:extLst>
              <a:ext uri="{FF2B5EF4-FFF2-40B4-BE49-F238E27FC236}">
                <a16:creationId xmlns:a16="http://schemas.microsoft.com/office/drawing/2014/main" id="{337A6133-4405-A704-8B9F-D6AB1013A26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72910" y="4746797"/>
            <a:ext cx="1736550" cy="1736550"/>
          </a:xfrm>
          <a:prstGeom prst="rect">
            <a:avLst/>
          </a:prstGeom>
        </p:spPr>
      </p:pic>
      <p:pic>
        <p:nvPicPr>
          <p:cNvPr id="26" name="Picture 25" descr="A qr code with circles&#10;&#10;AI-generated content may be incorrect.">
            <a:extLst>
              <a:ext uri="{FF2B5EF4-FFF2-40B4-BE49-F238E27FC236}">
                <a16:creationId xmlns:a16="http://schemas.microsoft.com/office/drawing/2014/main" id="{6202CA22-BC95-38B6-68E1-B3AEAF9BCAF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82541" y="4746797"/>
            <a:ext cx="1736550" cy="1736550"/>
          </a:xfrm>
          <a:prstGeom prst="rect">
            <a:avLst/>
          </a:prstGeom>
        </p:spPr>
      </p:pic>
      <p:pic>
        <p:nvPicPr>
          <p:cNvPr id="2" name="Picture 1" descr="A logo with green and blue colors&#10;&#10;AI-generated content may be incorrect.">
            <a:extLst>
              <a:ext uri="{FF2B5EF4-FFF2-40B4-BE49-F238E27FC236}">
                <a16:creationId xmlns:a16="http://schemas.microsoft.com/office/drawing/2014/main" id="{303E86EB-7D15-3E3B-AFEB-6F06CA2B53A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8575"/>
            <a:ext cx="2104600" cy="1483653"/>
          </a:xfrm>
          <a:prstGeom prst="rect">
            <a:avLst/>
          </a:prstGeom>
        </p:spPr>
      </p:pic>
      <p:pic>
        <p:nvPicPr>
          <p:cNvPr id="7" name="Picture 6" descr="A blue and black logo&#10;&#10;AI-generated content may be incorrect.">
            <a:extLst>
              <a:ext uri="{FF2B5EF4-FFF2-40B4-BE49-F238E27FC236}">
                <a16:creationId xmlns:a16="http://schemas.microsoft.com/office/drawing/2014/main" id="{DA7A3FB8-D929-4245-91FC-B6F7FB086E9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240292" y="124668"/>
            <a:ext cx="1036571" cy="235720"/>
          </a:xfrm>
          <a:prstGeom prst="rect">
            <a:avLst/>
          </a:prstGeom>
        </p:spPr>
      </p:pic>
    </p:spTree>
    <p:extLst>
      <p:ext uri="{BB962C8B-B14F-4D97-AF65-F5344CB8AC3E}">
        <p14:creationId xmlns:p14="http://schemas.microsoft.com/office/powerpoint/2010/main" val="215535651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FE0D3B6C138D45B49B866DDF0557D5" ma:contentTypeVersion="18" ma:contentTypeDescription="Create a new document." ma:contentTypeScope="" ma:versionID="b959c12e24024536919a88cdd31e71a3">
  <xsd:schema xmlns:xsd="http://www.w3.org/2001/XMLSchema" xmlns:xs="http://www.w3.org/2001/XMLSchema" xmlns:p="http://schemas.microsoft.com/office/2006/metadata/properties" xmlns:ns2="409002ef-9e8a-4fc3-b22e-485bc02c7a38" xmlns:ns3="71000bc1-66a0-4240-b925-9fcb57887595" targetNamespace="http://schemas.microsoft.com/office/2006/metadata/properties" ma:root="true" ma:fieldsID="961a758014ed21c54e91bbdb53b2cf30" ns2:_="" ns3:_="">
    <xsd:import namespace="409002ef-9e8a-4fc3-b22e-485bc02c7a38"/>
    <xsd:import namespace="71000bc1-66a0-4240-b925-9fcb578875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9002ef-9e8a-4fc3-b22e-485bc02c7a3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6c1cd91d-c4c1-4b1f-bf3c-da1bcff6acc3}" ma:internalName="TaxCatchAll" ma:showField="CatchAllData" ma:web="409002ef-9e8a-4fc3-b22e-485bc02c7a3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1000bc1-66a0-4240-b925-9fcb578875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49f67f5-16ba-4767-9c7c-402f9af9074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1000bc1-66a0-4240-b925-9fcb57887595">
      <Terms xmlns="http://schemas.microsoft.com/office/infopath/2007/PartnerControls"/>
    </lcf76f155ced4ddcb4097134ff3c332f>
    <TaxCatchAll xmlns="409002ef-9e8a-4fc3-b22e-485bc02c7a3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6E1B51-A87D-4405-9E55-923F10AC18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9002ef-9e8a-4fc3-b22e-485bc02c7a38"/>
    <ds:schemaRef ds:uri="71000bc1-66a0-4240-b925-9fcb578875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A50545-9B78-4703-8F60-33AC15A6E12C}">
  <ds:schemaRefs>
    <ds:schemaRef ds:uri="http://schemas.microsoft.com/office/2006/metadata/properties"/>
    <ds:schemaRef ds:uri="http://schemas.microsoft.com/office/infopath/2007/PartnerControls"/>
    <ds:schemaRef ds:uri="71000bc1-66a0-4240-b925-9fcb57887595"/>
    <ds:schemaRef ds:uri="409002ef-9e8a-4fc3-b22e-485bc02c7a38"/>
  </ds:schemaRefs>
</ds:datastoreItem>
</file>

<file path=customXml/itemProps3.xml><?xml version="1.0" encoding="utf-8"?>
<ds:datastoreItem xmlns:ds="http://schemas.openxmlformats.org/officeDocument/2006/customXml" ds:itemID="{CBA64F0C-2D3B-4A58-8D94-4F1EF8CDD9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632</Words>
  <Application>Microsoft Office PowerPoint</Application>
  <PresentationFormat>Widescreen</PresentationFormat>
  <Paragraphs>55</Paragraphs>
  <Slides>7</Slides>
  <Notes>6</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Aptos</vt:lpstr>
      <vt:lpstr>Arial</vt:lpstr>
      <vt:lpstr>Calibri</vt:lpstr>
      <vt:lpstr>Calibri Light</vt:lpstr>
      <vt:lpstr>DM Serif Display</vt:lpstr>
      <vt:lpstr>Frutiger LT 75 Black</vt:lpstr>
      <vt:lpstr>Noto Sans</vt:lpstr>
      <vt:lpstr>Noto Sans Light</vt:lpstr>
      <vt:lpstr>Noto Serif</vt:lpstr>
      <vt:lpstr>TheSerifB W7 Bold</vt:lpstr>
      <vt:lpstr>1_Office Theme</vt:lpstr>
      <vt:lpstr>Addressing Manual Handling in the Wind Industry</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Olivia Burton</dc:creator>
  <cp:lastModifiedBy>Olivia Burton</cp:lastModifiedBy>
  <cp:revision>1</cp:revision>
  <dcterms:created xsi:type="dcterms:W3CDTF">2025-06-19T15:49:45Z</dcterms:created>
  <dcterms:modified xsi:type="dcterms:W3CDTF">2025-06-20T10:14:08Z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0x01010042FE0D3B6C138D45B49B866DDF0557D5</vt:lpwstr>
  </property>
</Properties>
</file>