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2"/>
  </p:notesMasterIdLst>
  <p:sldIdLst>
    <p:sldId id="256" r:id="rId4"/>
    <p:sldId id="258" r:id="rId5"/>
    <p:sldId id="271" r:id="rId6"/>
    <p:sldId id="259" r:id="rId7"/>
    <p:sldId id="272" r:id="rId8"/>
    <p:sldId id="277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785"/>
    <a:srgbClr val="118673"/>
    <a:srgbClr val="8EBF45"/>
    <a:srgbClr val="108573"/>
    <a:srgbClr val="6EB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72758-C86B-ABD4-5EE1-3B69FFB82BA8}" v="12" dt="2024-01-12T08:39:44.305"/>
    <p1510:client id="{3F347FD1-47B0-2F40-AD3C-97E8136D94FD}" v="1" dt="2024-01-12T08:41:17.634"/>
    <p1510:client id="{46B2E5BF-00B9-4E23-9FA6-0EC5C6110F23}" v="2" dt="2024-01-09T14:38:12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645" autoAdjust="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McIvor" userId="S::emcivor@energyinst.org::56191cf7-05fa-4ad2-b174-85cb5f00d41d" providerId="AD" clId="Web-{22472758-C86B-ABD4-5EE1-3B69FFB82BA8}"/>
    <pc:docChg chg="delSld modSld">
      <pc:chgData name="Emma McIvor" userId="S::emcivor@energyinst.org::56191cf7-05fa-4ad2-b174-85cb5f00d41d" providerId="AD" clId="Web-{22472758-C86B-ABD4-5EE1-3B69FFB82BA8}" dt="2024-01-12T08:39:44.305" v="11" actId="14100"/>
      <pc:docMkLst>
        <pc:docMk/>
      </pc:docMkLst>
      <pc:sldChg chg="addSp delSp modSp">
        <pc:chgData name="Emma McIvor" userId="S::emcivor@energyinst.org::56191cf7-05fa-4ad2-b174-85cb5f00d41d" providerId="AD" clId="Web-{22472758-C86B-ABD4-5EE1-3B69FFB82BA8}" dt="2024-01-12T08:38:50.085" v="4" actId="1076"/>
        <pc:sldMkLst>
          <pc:docMk/>
          <pc:sldMk cId="836599261" sldId="256"/>
        </pc:sldMkLst>
        <pc:spChg chg="add">
          <ac:chgData name="Emma McIvor" userId="S::emcivor@energyinst.org::56191cf7-05fa-4ad2-b174-85cb5f00d41d" providerId="AD" clId="Web-{22472758-C86B-ABD4-5EE1-3B69FFB82BA8}" dt="2024-01-12T08:38:10.538" v="0"/>
          <ac:spMkLst>
            <pc:docMk/>
            <pc:sldMk cId="836599261" sldId="256"/>
            <ac:spMk id="4" creationId="{2B6B1207-8A45-C112-7178-760F15986FA9}"/>
          </ac:spMkLst>
        </pc:spChg>
        <pc:spChg chg="add del">
          <ac:chgData name="Emma McIvor" userId="S::emcivor@energyinst.org::56191cf7-05fa-4ad2-b174-85cb5f00d41d" providerId="AD" clId="Web-{22472758-C86B-ABD4-5EE1-3B69FFB82BA8}" dt="2024-01-12T08:38:29.757" v="2"/>
          <ac:spMkLst>
            <pc:docMk/>
            <pc:sldMk cId="836599261" sldId="256"/>
            <ac:spMk id="6" creationId="{28442EDB-A1CF-7B81-683B-BE014298EA98}"/>
          </ac:spMkLst>
        </pc:spChg>
        <pc:picChg chg="add mod">
          <ac:chgData name="Emma McIvor" userId="S::emcivor@energyinst.org::56191cf7-05fa-4ad2-b174-85cb5f00d41d" providerId="AD" clId="Web-{22472758-C86B-ABD4-5EE1-3B69FFB82BA8}" dt="2024-01-12T08:38:50.085" v="4" actId="1076"/>
          <ac:picMkLst>
            <pc:docMk/>
            <pc:sldMk cId="836599261" sldId="256"/>
            <ac:picMk id="7" creationId="{E394C2D6-B218-F051-3689-51D3165711CE}"/>
          </ac:picMkLst>
        </pc:picChg>
      </pc:sldChg>
      <pc:sldChg chg="del">
        <pc:chgData name="Emma McIvor" userId="S::emcivor@energyinst.org::56191cf7-05fa-4ad2-b174-85cb5f00d41d" providerId="AD" clId="Web-{22472758-C86B-ABD4-5EE1-3B69FFB82BA8}" dt="2024-01-12T08:39:10.508" v="5"/>
        <pc:sldMkLst>
          <pc:docMk/>
          <pc:sldMk cId="1327976231" sldId="261"/>
        </pc:sldMkLst>
      </pc:sldChg>
      <pc:sldChg chg="modSp">
        <pc:chgData name="Emma McIvor" userId="S::emcivor@energyinst.org::56191cf7-05fa-4ad2-b174-85cb5f00d41d" providerId="AD" clId="Web-{22472758-C86B-ABD4-5EE1-3B69FFB82BA8}" dt="2024-01-12T08:39:23.852" v="7" actId="14100"/>
        <pc:sldMkLst>
          <pc:docMk/>
          <pc:sldMk cId="2288541845" sldId="274"/>
        </pc:sldMkLst>
        <pc:spChg chg="mod">
          <ac:chgData name="Emma McIvor" userId="S::emcivor@energyinst.org::56191cf7-05fa-4ad2-b174-85cb5f00d41d" providerId="AD" clId="Web-{22472758-C86B-ABD4-5EE1-3B69FFB82BA8}" dt="2024-01-12T08:39:23.852" v="7" actId="14100"/>
          <ac:spMkLst>
            <pc:docMk/>
            <pc:sldMk cId="2288541845" sldId="274"/>
            <ac:spMk id="19" creationId="{04AC81A4-CF7A-1769-A299-D1D5482ED54A}"/>
          </ac:spMkLst>
        </pc:spChg>
        <pc:spChg chg="mod">
          <ac:chgData name="Emma McIvor" userId="S::emcivor@energyinst.org::56191cf7-05fa-4ad2-b174-85cb5f00d41d" providerId="AD" clId="Web-{22472758-C86B-ABD4-5EE1-3B69FFB82BA8}" dt="2024-01-12T08:39:20.149" v="6" actId="14100"/>
          <ac:spMkLst>
            <pc:docMk/>
            <pc:sldMk cId="2288541845" sldId="274"/>
            <ac:spMk id="20" creationId="{C59F0AF4-ED99-5079-35CE-5F76882912F3}"/>
          </ac:spMkLst>
        </pc:spChg>
      </pc:sldChg>
      <pc:sldChg chg="modSp">
        <pc:chgData name="Emma McIvor" userId="S::emcivor@energyinst.org::56191cf7-05fa-4ad2-b174-85cb5f00d41d" providerId="AD" clId="Web-{22472758-C86B-ABD4-5EE1-3B69FFB82BA8}" dt="2024-01-12T08:39:44.305" v="11" actId="14100"/>
        <pc:sldMkLst>
          <pc:docMk/>
          <pc:sldMk cId="1081028639" sldId="275"/>
        </pc:sldMkLst>
        <pc:spChg chg="mod">
          <ac:chgData name="Emma McIvor" userId="S::emcivor@energyinst.org::56191cf7-05fa-4ad2-b174-85cb5f00d41d" providerId="AD" clId="Web-{22472758-C86B-ABD4-5EE1-3B69FFB82BA8}" dt="2024-01-12T08:39:38.993" v="10" actId="14100"/>
          <ac:spMkLst>
            <pc:docMk/>
            <pc:sldMk cId="1081028639" sldId="275"/>
            <ac:spMk id="19" creationId="{04AC81A4-CF7A-1769-A299-D1D5482ED54A}"/>
          </ac:spMkLst>
        </pc:spChg>
        <pc:spChg chg="mod">
          <ac:chgData name="Emma McIvor" userId="S::emcivor@energyinst.org::56191cf7-05fa-4ad2-b174-85cb5f00d41d" providerId="AD" clId="Web-{22472758-C86B-ABD4-5EE1-3B69FFB82BA8}" dt="2024-01-12T08:39:44.305" v="11" actId="14100"/>
          <ac:spMkLst>
            <pc:docMk/>
            <pc:sldMk cId="1081028639" sldId="275"/>
            <ac:spMk id="20" creationId="{C59F0AF4-ED99-5079-35CE-5F76882912F3}"/>
          </ac:spMkLst>
        </pc:spChg>
        <pc:grpChg chg="mod">
          <ac:chgData name="Emma McIvor" userId="S::emcivor@energyinst.org::56191cf7-05fa-4ad2-b174-85cb5f00d41d" providerId="AD" clId="Web-{22472758-C86B-ABD4-5EE1-3B69FFB82BA8}" dt="2024-01-12T08:39:31.711" v="8" actId="14100"/>
          <ac:grpSpMkLst>
            <pc:docMk/>
            <pc:sldMk cId="1081028639" sldId="275"/>
            <ac:grpSpMk id="2" creationId="{8A4DF7D7-45E3-3182-C195-EEE00BD6C15A}"/>
          </ac:grpSpMkLst>
        </pc:grpChg>
      </pc:sldChg>
    </pc:docChg>
  </pc:docChgLst>
  <pc:docChgLst>
    <pc:chgData name="Emma McIvor" userId="S::emcivor@energyinst.org::56191cf7-05fa-4ad2-b174-85cb5f00d41d" providerId="AD" clId="Web-{3F347FD1-47B0-2F40-AD3C-97E8136D94FD}"/>
    <pc:docChg chg="modSld">
      <pc:chgData name="Emma McIvor" userId="S::emcivor@energyinst.org::56191cf7-05fa-4ad2-b174-85cb5f00d41d" providerId="AD" clId="Web-{3F347FD1-47B0-2F40-AD3C-97E8136D94FD}" dt="2024-01-12T08:41:17.634" v="0" actId="1076"/>
      <pc:docMkLst>
        <pc:docMk/>
      </pc:docMkLst>
      <pc:sldChg chg="modSp">
        <pc:chgData name="Emma McIvor" userId="S::emcivor@energyinst.org::56191cf7-05fa-4ad2-b174-85cb5f00d41d" providerId="AD" clId="Web-{3F347FD1-47B0-2F40-AD3C-97E8136D94FD}" dt="2024-01-12T08:41:17.634" v="0" actId="1076"/>
        <pc:sldMkLst>
          <pc:docMk/>
          <pc:sldMk cId="836599261" sldId="256"/>
        </pc:sldMkLst>
        <pc:picChg chg="mod">
          <ac:chgData name="Emma McIvor" userId="S::emcivor@energyinst.org::56191cf7-05fa-4ad2-b174-85cb5f00d41d" providerId="AD" clId="Web-{3F347FD1-47B0-2F40-AD3C-97E8136D94FD}" dt="2024-01-12T08:41:17.634" v="0" actId="1076"/>
          <ac:picMkLst>
            <pc:docMk/>
            <pc:sldMk cId="836599261" sldId="256"/>
            <ac:picMk id="7" creationId="{E394C2D6-B218-F051-3689-51D3165711C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0021-AB46-421C-B9B1-C1D453788123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C061-E383-47C7-A236-6F4AAB4E8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4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P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rovide health and safety leadership across the onshore wind sector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eek participation of companies from across the onshore wind sector and partner with relevant trade organisations, consultancies and others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sector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sectors, including offshore wind, conventional generation and power networks, in the UK and beyond as appropriate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https://toolbox.energyinst.org/c/videos/non-isolated-hanging-electrical-wire-causes-electric-shock-during-painting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7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 maintenance contractor was painting the exterior wall of a service station.</a:t>
            </a:r>
          </a:p>
          <a:p>
            <a:pPr indent="0" algn="l"/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Above the wall, a tube light frame had been removed as it damaged during a storm. The electrical wires were left hanging down the wall.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contractor’s shoulder touched the end of the electrical wire.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He felt electricity run down his right arm and jumped off the ladder (3ft/1m).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He suffered temporary numbness and was given 2 days 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A hanging wire was not isolated.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Even though the switch was off, the wire was still live.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Physical isolation was not verified by the contractors, who relied on the word of the site personnel.</a:t>
            </a: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Lack of knowledge of work control procedures and work permit system for working on energised systems. This was a non-routine activity, but no special permit was issued.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Lack of communication between contractor, site representative, maintenance coordinator and project engineering.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Lack of management and oversight of task by contractor management.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4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Verify the status and energy of electrical cables. Isolate them where required.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Do not start work without checking that the power supply has been rendered inoperative.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Even if the task seems low risk and does not involve working on a powered system, ensure all hazards are eliminated/mitigated before starting work.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Conduct work using a valid work permit.  If permits are issued in an office, review, verify and re-validate permits upon arrival on site.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Ensure there is good communication between contractors, engineers, maintenance and other departments.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6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How can something like this happen here?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How can you verify if the energy supply is isolated before starting work?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What can we do to improve communication between contractors and site personnel?</a:t>
            </a:r>
            <a:b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Have we verified the permit on-site?  Does it accurately reflect the </a:t>
            </a: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task?</a:t>
            </a: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What else can we learn from this incident?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3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9F6B-A99A-FF2F-A169-971EFEA1D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B4552-17FD-585F-925F-792998E3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6A9E-6AD5-3D3E-AF50-0E54EE4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33EF9-AD85-614D-FF2C-82E287AE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6388-BEFB-88A6-6DBA-CC07DB14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53E4-3E92-0767-446C-8F07381B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822BE-E790-0EFB-AA86-D7D5E4EA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BD5A-3E42-1EF4-B48D-F34BB9B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C0A-E1A2-B73F-5AF3-7674248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777F-83E5-B737-F442-03802E70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6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F26FC-B55E-6AEB-8B5F-6F676376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C80E-A6A0-F60D-D68F-9FCD8D91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59D9-5623-CF95-3D33-B95037CF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BBD4-710A-B8B1-B4E7-8B0BEE7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2252-F75B-623B-884A-242CC634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006D-A7E7-DA38-1A5A-9688454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4A93-3627-57BB-7821-009842AB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EF00-029F-7172-C5CA-83C4C98F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0A81-FB2F-9194-0066-14DA29EA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BE9AD-1B76-9637-6111-BEA018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5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B4AD-5E23-00DA-C21A-AF0F062B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54999-779E-6638-CA74-C03C6265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92A4-64E4-6CB4-27B3-3A5F5B10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CC7B-5C70-2DA3-CD75-7020409B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EB91-28B5-8478-BA2F-39E4BC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4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A31-D7AE-4D9B-D9E9-7560FF47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A364-0442-76EE-E1F9-D0496E6F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BC2F-3E0D-C804-0D28-859A060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24F67-179F-C525-7E9D-02D1A90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C6B0-E7B9-2BA9-002A-EFF1B4B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9CF9F-D1FF-8A89-DA9D-A60E0C08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6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FF6C-6ADA-7B11-7FC6-25C81E20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7E18-559B-8F2A-0AB0-9C487B41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EAAB-D397-1F9A-5DE8-D5B641D7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251AE-FF89-791B-4FEC-D8FB653A8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4D78C-F7DD-2649-D709-CCD0508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053A1-9378-5AF2-89D6-234986C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091-3D16-5DEB-F6BC-D83BBB62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E7D9-CAEF-A073-9AAF-CE4FE08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9A63-95ED-A98C-F918-85397A33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C52BE-244C-53D1-4C91-ECA98FE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D9D1E-AAC8-65D0-3EF0-FDBD2D94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47C2-449D-A45B-10B8-064DC69D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7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DE3-730F-750B-31F5-8CB700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07C09-49A0-6289-034A-9D150B8F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A585-C273-A19A-527F-45167784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8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36AE-1B76-6418-2016-9E818492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15C-4D42-2F1D-6215-3AF12DAF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970B-70CE-D918-DCFE-D125071E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85B40-F34E-E406-C0F4-1569D1B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7D666-4CEC-2B5A-B591-6F8ED3A3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25608-4D9F-8E55-5630-030C0D2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6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C348-7E33-A26B-762A-61B21F9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924CB-43D5-183D-D597-FCCD81821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5088-0CEE-D37A-1D6D-7CEBE5C2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C925-ADD7-2D7E-58C9-65BDE14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D5B0-0594-2A57-8D21-54DD5B6B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7FEA-9E97-1104-84C2-50F317A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2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27C8-D2D0-AF0E-BF49-FE14E186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3B85-A1F9-4EFB-0446-60F5F565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BD51-A271-2FE7-76EC-E36096AA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3E36-4ABB-DDC0-5CAF-44F3F0A19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0D3F-AA42-F580-3AFF-23908B33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EF15-7BC1-FD5E-91E2-B1BA1FE42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83373-DD4D-37CB-ADBD-2A7834649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ind turbines in a field&#10;&#10;Description automatically generated">
            <a:extLst>
              <a:ext uri="{FF2B5EF4-FFF2-40B4-BE49-F238E27FC236}">
                <a16:creationId xmlns:a16="http://schemas.microsoft.com/office/drawing/2014/main" id="{0EFE5A7D-C29B-9F09-A2EE-18933D31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2B6B1207-8A45-C112-7178-760F15986FA9}"/>
              </a:ext>
            </a:extLst>
          </p:cNvPr>
          <p:cNvSpPr txBox="1"/>
          <p:nvPr/>
        </p:nvSpPr>
        <p:spPr>
          <a:xfrm>
            <a:off x="10271760" y="1810206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In partnership with:</a:t>
            </a:r>
          </a:p>
        </p:txBody>
      </p:sp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E394C2D6-B218-F051-3689-51D316571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914" y="1811189"/>
            <a:ext cx="20764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uple of people standing in front of windmills&#10;&#10;Description automatically generated">
            <a:extLst>
              <a:ext uri="{FF2B5EF4-FFF2-40B4-BE49-F238E27FC236}">
                <a16:creationId xmlns:a16="http://schemas.microsoft.com/office/drawing/2014/main" id="{CC3365DA-55E9-4DF9-9643-342EA187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7E6EF-7785-BA13-322E-32DF7736E3CD}"/>
              </a:ext>
            </a:extLst>
          </p:cNvPr>
          <p:cNvSpPr txBox="1"/>
          <p:nvPr/>
        </p:nvSpPr>
        <p:spPr>
          <a:xfrm>
            <a:off x="6766560" y="1874728"/>
            <a:ext cx="4874029" cy="31085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 for Safety Week is dedicated to creating time to discuss hazards working onshore and preventative measures that could be taken to reduce risk to health and safety</a:t>
            </a:r>
            <a:r>
              <a:rPr lang="en-GB" sz="24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BE302B92-5D5E-A1B2-31AA-1E3962AF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69" y="-1"/>
            <a:ext cx="2267031" cy="1597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1BDD6-F117-B7D7-2ACF-7A5D0ADD652C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</p:spTree>
    <p:extLst>
      <p:ext uri="{BB962C8B-B14F-4D97-AF65-F5344CB8AC3E}">
        <p14:creationId xmlns:p14="http://schemas.microsoft.com/office/powerpoint/2010/main" val="14877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5E584E85-42F6-10F3-C647-C608E4FA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r="23096"/>
          <a:stretch/>
        </p:blipFill>
        <p:spPr>
          <a:xfrm>
            <a:off x="-1504" y="640080"/>
            <a:ext cx="12191980" cy="601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7B44A8-51AD-C978-F9E5-CD9110FA03CC}"/>
              </a:ext>
            </a:extLst>
          </p:cNvPr>
          <p:cNvSpPr/>
          <p:nvPr/>
        </p:nvSpPr>
        <p:spPr>
          <a:xfrm>
            <a:off x="0" y="3794760"/>
            <a:ext cx="12192000" cy="306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3A9AA-A2D6-C354-5D5E-96D2848EE0D2}"/>
              </a:ext>
            </a:extLst>
          </p:cNvPr>
          <p:cNvSpPr/>
          <p:nvPr/>
        </p:nvSpPr>
        <p:spPr>
          <a:xfrm>
            <a:off x="0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433DC-31A7-5B96-80CE-A925C2428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9444852" y="13360"/>
            <a:ext cx="1459686" cy="977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1DE-40BF-3DD4-27D8-E28CE9F11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096" y="364327"/>
            <a:ext cx="1307444" cy="57076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E68A11B-8001-CCCB-ACAC-7DAAC8CC81E0}"/>
              </a:ext>
            </a:extLst>
          </p:cNvPr>
          <p:cNvSpPr txBox="1">
            <a:spLocks/>
          </p:cNvSpPr>
          <p:nvPr/>
        </p:nvSpPr>
        <p:spPr>
          <a:xfrm>
            <a:off x="207106" y="200660"/>
            <a:ext cx="4309739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EB88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About </a:t>
            </a:r>
            <a:r>
              <a:rPr lang="en-GB" sz="3200" dirty="0" err="1">
                <a:solidFill>
                  <a:srgbClr val="10857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SafetyOn</a:t>
            </a:r>
            <a:endParaRPr lang="en-GB" sz="3200" dirty="0">
              <a:solidFill>
                <a:srgbClr val="10857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Frutiger LT 75 Black" panose="020B0803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DF49-AE72-0E93-DCA4-7AEFB64F049A}"/>
              </a:ext>
            </a:extLst>
          </p:cNvPr>
          <p:cNvSpPr txBox="1"/>
          <p:nvPr/>
        </p:nvSpPr>
        <p:spPr>
          <a:xfrm>
            <a:off x="526553" y="1893658"/>
            <a:ext cx="1113586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</a:rPr>
              <a:t>Inspiring a safer and healthier onshore wind industry</a:t>
            </a:r>
            <a:endParaRPr lang="en-GB" sz="2800" b="1" i="1" dirty="0">
              <a:solidFill>
                <a:schemeClr val="bg1"/>
              </a:solidFill>
              <a:highlight>
                <a:srgbClr val="108573"/>
              </a:highlight>
            </a:endParaRPr>
          </a:p>
          <a:p>
            <a:pPr algn="ctr"/>
            <a:r>
              <a:rPr lang="en-GB" b="1" i="1" dirty="0">
                <a:solidFill>
                  <a:schemeClr val="bg1"/>
                </a:solidFill>
                <a:effectLst/>
                <a:highlight>
                  <a:srgbClr val="108573"/>
                </a:highlight>
                <a:latin typeface="Arial" panose="020B0604020202020204" pitchFamily="34" charset="0"/>
              </a:rPr>
              <a:t>.</a:t>
            </a:r>
            <a:endParaRPr lang="en-GB" b="1" i="1" dirty="0">
              <a:solidFill>
                <a:schemeClr val="bg1"/>
              </a:solidFill>
              <a:highlight>
                <a:srgbClr val="108573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57B98-09BE-CB13-FDA1-E17320F06727}"/>
              </a:ext>
            </a:extLst>
          </p:cNvPr>
          <p:cNvSpPr txBox="1"/>
          <p:nvPr/>
        </p:nvSpPr>
        <p:spPr>
          <a:xfrm>
            <a:off x="207106" y="3818900"/>
            <a:ext cx="2490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08573"/>
                </a:solidFill>
                <a:latin typeface="Frutiger LT 45 Light" panose="020B0403030504020204" pitchFamily="34" charset="0"/>
              </a:rPr>
              <a:t>We work to: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4578-DD2C-F897-1998-3B81F433D820}"/>
              </a:ext>
            </a:extLst>
          </p:cNvPr>
          <p:cNvSpPr txBox="1"/>
          <p:nvPr/>
        </p:nvSpPr>
        <p:spPr>
          <a:xfrm>
            <a:off x="390098" y="4473337"/>
            <a:ext cx="1127232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sz="2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sector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sz="2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sz="2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sectors, including offshore wind, conventional generation and power networks, in the UK and beyond as appropriate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5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7A1D394-E8ED-1536-A361-78617E9D0AD5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F9BA3-095A-0FB8-CAF8-D7BF291F8FB1}"/>
              </a:ext>
            </a:extLst>
          </p:cNvPr>
          <p:cNvSpPr/>
          <p:nvPr/>
        </p:nvSpPr>
        <p:spPr>
          <a:xfrm>
            <a:off x="0" y="843280"/>
            <a:ext cx="12192000" cy="6014720"/>
          </a:xfrm>
          <a:prstGeom prst="rect">
            <a:avLst/>
          </a:prstGeom>
          <a:solidFill>
            <a:srgbClr val="1085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E52C75-4E4E-E007-1704-4599D200B3A1}"/>
              </a:ext>
            </a:extLst>
          </p:cNvPr>
          <p:cNvSpPr txBox="1">
            <a:spLocks/>
          </p:cNvSpPr>
          <p:nvPr/>
        </p:nvSpPr>
        <p:spPr>
          <a:xfrm>
            <a:off x="258641" y="61278"/>
            <a:ext cx="4932194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6EB885"/>
                </a:solidFill>
                <a:latin typeface="Frutiger LT 75 Black" panose="020B0803030504030204" pitchFamily="34" charset="0"/>
              </a:rPr>
              <a:t>Safe Wiring </a:t>
            </a:r>
            <a:r>
              <a:rPr lang="en-GB" sz="3200" dirty="0">
                <a:solidFill>
                  <a:srgbClr val="108573"/>
                </a:solidFill>
                <a:latin typeface="Frutiger LT 75 Black" panose="020B0803030504030204" pitchFamily="34" charset="0"/>
              </a:rPr>
              <a:t>Campaign</a:t>
            </a:r>
            <a:r>
              <a:rPr lang="en-GB" sz="3200" dirty="0">
                <a:latin typeface="Frutiger LT 75 Black" panose="020B08030305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22B9B-7CF8-D63A-AF1B-B9BA2FEB4611}"/>
              </a:ext>
            </a:extLst>
          </p:cNvPr>
          <p:cNvSpPr txBox="1"/>
          <p:nvPr/>
        </p:nvSpPr>
        <p:spPr>
          <a:xfrm>
            <a:off x="9514531" y="6520503"/>
            <a:ext cx="34665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19966-670C-527B-73A6-19E8BE5E4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88"/>
          <a:stretch/>
        </p:blipFill>
        <p:spPr>
          <a:xfrm>
            <a:off x="10842542" y="29720"/>
            <a:ext cx="1170270" cy="783839"/>
          </a:xfrm>
          <a:prstGeom prst="rect">
            <a:avLst/>
          </a:prstGeom>
        </p:spPr>
      </p:pic>
      <p:pic>
        <p:nvPicPr>
          <p:cNvPr id="3" name="704-Live-electrical-wires-online-version">
            <a:hlinkClick r:id="" action="ppaction://media"/>
            <a:extLst>
              <a:ext uri="{FF2B5EF4-FFF2-40B4-BE49-F238E27FC236}">
                <a16:creationId xmlns:a16="http://schemas.microsoft.com/office/drawing/2014/main" id="{601E257A-066E-1461-B8BD-5C95C383E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7883" y="1185980"/>
            <a:ext cx="9374659" cy="527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 descr="A group of men working on a wind turbine&#10;&#10;Description automatically generated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4" b="15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689CB3-AD9A-D855-FFE7-7D9B530725DB}"/>
              </a:ext>
            </a:extLst>
          </p:cNvPr>
          <p:cNvGrpSpPr/>
          <p:nvPr/>
        </p:nvGrpSpPr>
        <p:grpSpPr>
          <a:xfrm>
            <a:off x="3402097" y="4402231"/>
            <a:ext cx="5487670" cy="832709"/>
            <a:chOff x="3289935" y="3830731"/>
            <a:chExt cx="57740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6" y="3830731"/>
              <a:ext cx="5692744" cy="867000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561213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happened?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0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77705-B78D-40F0-0BF1-D36AC8A3EDF5}"/>
              </a:ext>
            </a:extLst>
          </p:cNvPr>
          <p:cNvGrpSpPr/>
          <p:nvPr/>
        </p:nvGrpSpPr>
        <p:grpSpPr>
          <a:xfrm>
            <a:off x="3036872" y="4200701"/>
            <a:ext cx="6118255" cy="867000"/>
            <a:chOff x="3187065" y="3830731"/>
            <a:chExt cx="61182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5934075" cy="867000"/>
            </a:xfrm>
            <a:prstGeom prst="rect">
              <a:avLst/>
            </a:prstGeom>
            <a:solidFill>
              <a:srgbClr val="1085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187065" y="3832410"/>
              <a:ext cx="593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Why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it happen?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2569A-B3B3-8504-9094-93C488C60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873760"/>
            <a:ext cx="121824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5252"/>
          <a:stretch/>
        </p:blipFill>
        <p:spPr>
          <a:xfrm>
            <a:off x="-1504" y="0"/>
            <a:ext cx="12191980" cy="4022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96D7B3-6A02-E00F-106C-D38FD69F061C}"/>
              </a:ext>
            </a:extLst>
          </p:cNvPr>
          <p:cNvGrpSpPr/>
          <p:nvPr/>
        </p:nvGrpSpPr>
        <p:grpSpPr>
          <a:xfrm>
            <a:off x="3103846" y="4367941"/>
            <a:ext cx="6391009" cy="866999"/>
            <a:chOff x="3289935" y="3830731"/>
            <a:chExt cx="6391009" cy="86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6309699" cy="86699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625243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they learn?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54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4DF7D7-45E3-3182-C195-EEE00BD6C15A}"/>
              </a:ext>
            </a:extLst>
          </p:cNvPr>
          <p:cNvGrpSpPr/>
          <p:nvPr/>
        </p:nvGrpSpPr>
        <p:grpSpPr>
          <a:xfrm>
            <a:off x="2237422" y="4390801"/>
            <a:ext cx="7885504" cy="844139"/>
            <a:chOff x="2306955" y="3830731"/>
            <a:chExt cx="7804853" cy="8441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2526030" y="3830731"/>
              <a:ext cx="7585778" cy="844139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2306955" y="3832410"/>
              <a:ext cx="764138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Ask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yourself or your crew?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F624D-A6FC-350A-801D-DF8364A67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87" b="30556"/>
          <a:stretch/>
        </p:blipFill>
        <p:spPr>
          <a:xfrm>
            <a:off x="-1524" y="864871"/>
            <a:ext cx="12192000" cy="27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9D158FBFAA343A33C17C18CFB26FC" ma:contentTypeVersion="17" ma:contentTypeDescription="Create a new document." ma:contentTypeScope="" ma:versionID="74b023a2b4a135528925ba94525afe5d">
  <xsd:schema xmlns:xsd="http://www.w3.org/2001/XMLSchema" xmlns:xs="http://www.w3.org/2001/XMLSchema" xmlns:p="http://schemas.microsoft.com/office/2006/metadata/properties" xmlns:ns2="3b143df3-7c6b-43ed-8630-c9b194f10487" xmlns:ns3="301dc94e-9483-4250-9719-f8e3323265a1" targetNamespace="http://schemas.microsoft.com/office/2006/metadata/properties" ma:root="true" ma:fieldsID="79eec247d1077cdd5f3a863d57d1ebc7" ns2:_="" ns3:_="">
    <xsd:import namespace="3b143df3-7c6b-43ed-8630-c9b194f10487"/>
    <xsd:import namespace="301dc94e-9483-4250-9719-f8e332326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43df3-7c6b-43ed-8630-c9b194f10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49f67f5-16ba-4767-9c7c-402f9af90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dc94e-9483-4250-9719-f8e3323265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4416e0-3a55-4a2e-a225-9fa7714c75db}" ma:internalName="TaxCatchAll" ma:showField="CatchAllData" ma:web="301dc94e-9483-4250-9719-f8e332326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8C7C93-48AF-4269-B9ED-DCB127777C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E65B26-0D50-42C9-9F5A-6B6CC473F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143df3-7c6b-43ed-8630-c9b194f10487"/>
    <ds:schemaRef ds:uri="301dc94e-9483-4250-9719-f8e332326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12733</TotalTime>
  <Words>613</Words>
  <Application>Microsoft Office PowerPoint</Application>
  <PresentationFormat>Widescreen</PresentationFormat>
  <Paragraphs>55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Shorthose</dc:creator>
  <cp:lastModifiedBy>Emma McIvor</cp:lastModifiedBy>
  <cp:revision>18</cp:revision>
  <dcterms:created xsi:type="dcterms:W3CDTF">2023-12-06T13:15:51Z</dcterms:created>
  <dcterms:modified xsi:type="dcterms:W3CDTF">2024-01-12T08:41:17Z</dcterms:modified>
</cp:coreProperties>
</file>