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0" r:id="rId5"/>
    <p:sldId id="324" r:id="rId6"/>
    <p:sldId id="292" r:id="rId7"/>
    <p:sldId id="330" r:id="rId8"/>
    <p:sldId id="327" r:id="rId9"/>
    <p:sldId id="296" r:id="rId10"/>
    <p:sldId id="297" r:id="rId11"/>
    <p:sldId id="298" r:id="rId12"/>
    <p:sldId id="299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19ABF-D27E-4C94-B17A-7F61BB6E79C4}" v="1" dt="2025-06-20T09:54:40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Burton" userId="62a4817e-bc24-4eee-95b1-6275ca254eb4" providerId="ADAL" clId="{7A219ABF-D27E-4C94-B17A-7F61BB6E79C4}"/>
    <pc:docChg chg="custSel modSld">
      <pc:chgData name="Olivia Burton" userId="62a4817e-bc24-4eee-95b1-6275ca254eb4" providerId="ADAL" clId="{7A219ABF-D27E-4C94-B17A-7F61BB6E79C4}" dt="2025-06-20T09:54:55.842" v="3" actId="1076"/>
      <pc:docMkLst>
        <pc:docMk/>
      </pc:docMkLst>
      <pc:sldChg chg="addSp delSp modSp mod delAnim modAnim">
        <pc:chgData name="Olivia Burton" userId="62a4817e-bc24-4eee-95b1-6275ca254eb4" providerId="ADAL" clId="{7A219ABF-D27E-4C94-B17A-7F61BB6E79C4}" dt="2025-06-20T09:54:55.842" v="3" actId="1076"/>
        <pc:sldMkLst>
          <pc:docMk/>
          <pc:sldMk cId="3130062281" sldId="327"/>
        </pc:sldMkLst>
        <pc:picChg chg="del">
          <ac:chgData name="Olivia Burton" userId="62a4817e-bc24-4eee-95b1-6275ca254eb4" providerId="ADAL" clId="{7A219ABF-D27E-4C94-B17A-7F61BB6E79C4}" dt="2025-06-20T09:46:38.664" v="0" actId="478"/>
          <ac:picMkLst>
            <pc:docMk/>
            <pc:sldMk cId="3130062281" sldId="327"/>
            <ac:picMk id="5" creationId="{6F329E76-D05B-EB5E-05C1-85635C4AFACA}"/>
          </ac:picMkLst>
        </pc:picChg>
        <pc:picChg chg="add mod">
          <ac:chgData name="Olivia Burton" userId="62a4817e-bc24-4eee-95b1-6275ca254eb4" providerId="ADAL" clId="{7A219ABF-D27E-4C94-B17A-7F61BB6E79C4}" dt="2025-06-20T09:54:55.842" v="3" actId="1076"/>
          <ac:picMkLst>
            <pc:docMk/>
            <pc:sldMk cId="3130062281" sldId="327"/>
            <ac:picMk id="5" creationId="{C49D01AA-A709-6C16-9E1C-6070A862DB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A8294-DB9F-4EB9-862D-686662804E9C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55C0B-2813-4CE8-9A97-2874FCE92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231F5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7BF8-9E9D-2CE2-2E9B-E572DF8BE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04E34-5322-18CD-6716-81486BD45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E1A1C-2254-A93B-E3BC-B5BE65578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GB" err="1">
                <a:solidFill>
                  <a:srgbClr val="212529"/>
                </a:solidFill>
                <a:latin typeface="Arial" panose="020B0604020202020204" pitchFamily="34" charset="0"/>
              </a:rPr>
              <a:t>SafetyOn</a:t>
            </a:r>
            <a:endParaRPr lang="en-GB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12529"/>
                </a:solidFill>
                <a:latin typeface="Arial" panose="020B0604020202020204" pitchFamily="34" charset="0"/>
              </a:rPr>
              <a:t>P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rovide health and safety leadership across the onshore wind industry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12529"/>
                </a:solidFill>
                <a:latin typeface="Arial" panose="020B0604020202020204" pitchFamily="34" charset="0"/>
              </a:rPr>
              <a:t>S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eek participation of companies from across the onshore wind industry and partner with relevant trade organisations, consultancies and others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12529"/>
                </a:solidFill>
                <a:latin typeface="Arial" panose="020B0604020202020204" pitchFamily="34" charset="0"/>
              </a:rPr>
              <a:t>M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onitor and gather data on the health and safety performance of the industry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12529"/>
                </a:solidFill>
                <a:latin typeface="Arial" panose="020B0604020202020204" pitchFamily="34" charset="0"/>
              </a:rPr>
              <a:t>M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ake use of and ensure effective communication of new and existing good practice and experience both from the UK, Ireland and internationally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12529"/>
                </a:solidFill>
                <a:latin typeface="Arial" panose="020B0604020202020204" pitchFamily="34" charset="0"/>
              </a:rPr>
              <a:t>S</a:t>
            </a: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hare knowledge and good practice with associated industries, including offshore wind, conventional generation and power networks, in the UK, Ireland and beyond as appropriate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G+</a:t>
            </a:r>
          </a:p>
          <a:p>
            <a:pPr algn="l">
              <a:buNone/>
            </a:pPr>
            <a:r>
              <a:rPr lang="en-GB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G+ is the global health and safety organisation,</a:t>
            </a: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bringing together the offshore wind industry to pursue shared goals and outcomes. It is run in partnership with the Energy Institute, which provides the secretariat and supports its work.</a:t>
            </a:r>
          </a:p>
          <a:p>
            <a:pPr algn="l">
              <a:buNone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G+ main work areas: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Incident data reporting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Good practice guidance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Safe by Design workshops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Learning from incidents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Wind Turbine Safety Rules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Lifesaving Rules</a:t>
            </a:r>
            <a:endParaRPr lang="en-GB" b="0" i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54429-8434-943B-FDFD-E629994A5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1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71CEE-8E94-CC33-F322-8DFEE1AC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BA3C4-FCFC-826E-06ED-6C00848EC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6A710-49B0-A7CD-760E-F574BBFCE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EC10C-5A0D-5203-4A84-E6880F2A3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5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2A89-9A70-E931-EA09-0F29DB50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8E1C2-A568-4B35-6ABD-8B7978268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670888-E864-0A53-3A3D-1F15C135D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Aft>
                <a:spcPts val="1200"/>
              </a:spcAft>
              <a:buFont typeface="+mj-lt"/>
              <a:buNone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Further discussion questions:</a:t>
            </a:r>
          </a:p>
          <a:p>
            <a:pPr marL="228600" indent="-228600" algn="l">
              <a:spcAft>
                <a:spcPts val="1200"/>
              </a:spcAft>
              <a:buFont typeface="+mj-lt"/>
              <a:buAutoNum type="arabicPeriod"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was the context?</a:t>
            </a:r>
          </a:p>
          <a:p>
            <a:pPr marL="228600" indent="-228600" algn="l">
              <a:spcAft>
                <a:spcPts val="1200"/>
              </a:spcAft>
              <a:buFont typeface="+mj-lt"/>
              <a:buAutoNum type="arabicPeriod"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do you think Ian felt when he failed his medical, why? 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Short-term?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GB" b="0">
                <a:solidFill>
                  <a:srgbClr val="231F5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</a:t>
            </a: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ong-term?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Could this happen to you/someone in your team? 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endParaRPr lang="en-GB" b="0" i="0">
              <a:solidFill>
                <a:srgbClr val="231F58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endParaRPr lang="en-GB" b="0" i="0">
              <a:solidFill>
                <a:srgbClr val="231F58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B274A-ED01-6848-6335-AB95FB1BE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7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Further discussion questions:</a:t>
            </a:r>
          </a:p>
          <a:p>
            <a:pPr algn="l"/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1. Were there external pressures? Time? Weather? Short-staffed? How could these factors have impacted the incident?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6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0B2D-BCA3-C66B-3D7D-1882F3B4A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8ADF3-3D35-0270-9AEC-7B25A4827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AB687-6A8C-063D-AC1E-6F2F3D146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Further discussion questions: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could Ian's company and colleagues have supported him better at the time? Think, at the time of the incident, in the days/weeks after, when he failed his medical?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i="0">
                <a:solidFill>
                  <a:srgbClr val="231F58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could have been done to prevent this injury?</a:t>
            </a:r>
          </a:p>
          <a:p>
            <a:pPr algn="l"/>
            <a:endParaRPr lang="en-GB" b="0" i="0">
              <a:solidFill>
                <a:srgbClr val="1C1D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ECA6-E283-C9B3-6FB7-B945A7EEE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3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098AA-BEC3-BA8D-3624-1B2ADC5B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62216-1EE2-0D9F-F7BA-5892A2AD7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EAF61-D3F3-5DFF-994C-23542EFFE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Further discussion questions:</a:t>
            </a:r>
          </a:p>
          <a:p>
            <a:pPr marL="228600" indent="-228600" algn="l">
              <a:buAutoNum type="arabicPeriod"/>
            </a:pPr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Could this happen on-site?</a:t>
            </a:r>
          </a:p>
          <a:p>
            <a:pPr marL="228600" indent="-228600" algn="l">
              <a:buAutoNum type="arabicPeriod"/>
            </a:pPr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How could it be prevented?</a:t>
            </a:r>
          </a:p>
          <a:p>
            <a:pPr marL="228600" indent="-228600" algn="l">
              <a:buAutoNum type="arabicPeriod"/>
            </a:pPr>
            <a:r>
              <a:rPr lang="en-GB" b="0" i="0">
                <a:solidFill>
                  <a:srgbClr val="1C1D22"/>
                </a:solidFill>
                <a:effectLst/>
                <a:latin typeface="Arial" panose="020B0604020202020204" pitchFamily="34" charset="0"/>
              </a:rPr>
              <a:t>What should you look out for on-site to avoid this happening to you/your team?</a:t>
            </a:r>
          </a:p>
          <a:p>
            <a:pPr marL="228600" indent="-228600" algn="l">
              <a:buAutoNum type="arabicPeriod"/>
            </a:pPr>
            <a:endParaRPr lang="en-GB" b="0" i="0">
              <a:solidFill>
                <a:srgbClr val="1C1D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9EC40-3C97-CCF0-3BD4-8164D9D21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6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E6801-F36C-FED5-A2A0-D5243C90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BB43F-A645-7D08-D3A4-602606621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649ED-AD24-F1A8-9B3A-6EBBEA9D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5F147-CE43-D07D-C9BA-635A958D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5C061-E383-47C7-A236-6F4AAB4E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F6B-A99A-FF2F-A169-971EFEA1D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B4552-17FD-585F-925F-792998E3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6A9E-6AD5-3D3E-AF50-0E54EE48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3EF9-AD85-614D-FF2C-82E287AE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06388-BEFB-88A6-6DBA-CC07DB14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53E4-3E92-0767-446C-8F07381B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822BE-E790-0EFB-AA86-D7D5E4EA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BD5A-3E42-1EF4-B48D-F34BB9BF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F4C0A-E1A2-B73F-5AF3-76742485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D777F-83E5-B737-F442-03802E70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1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F26FC-B55E-6AEB-8B5F-6F6763761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C80E-A6A0-F60D-D68F-9FCD8D91D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59D9-5623-CF95-3D33-B95037CF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BBD4-710A-B8B1-B4E7-8B0BEE74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2252-F75B-623B-884A-242CC634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006D-A7E7-DA38-1A5A-96884546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4A93-3627-57BB-7821-009842AB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EF00-029F-7172-C5CA-83C4C98F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0A81-FB2F-9194-0066-14DA29EA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BE9AD-1B76-9637-6111-BEA018C7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B4AD-5E23-00DA-C21A-AF0F062B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4999-779E-6638-CA74-C03C62652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492A4-64E4-6CB4-27B3-3A5F5B1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ECC7B-5C70-2DA3-CD75-7020409B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EB91-28B5-8478-BA2F-39E4BC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8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5A31-D7AE-4D9B-D9E9-7560FF47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A364-0442-76EE-E1F9-D0496E6F5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BC2F-3E0D-C804-0D28-859A0609B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4F67-179F-C525-7E9D-02D1A902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BC6B0-E7B9-2BA9-002A-EFF1B4B9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9CF9F-D1FF-8A89-DA9D-A60E0C08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5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FF6C-6ADA-7B11-7FC6-25C81E20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F7E18-559B-8F2A-0AB0-9C487B412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4EAAB-D397-1F9A-5DE8-D5B641D7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251AE-FF89-791B-4FEC-D8FB653A8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4D78C-F7DD-2649-D709-CCD050800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053A1-9378-5AF2-89D6-234986C3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BA091-3D16-5DEB-F6BC-D83BBB62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3E7D9-CAEF-A073-9AAF-CE4FE080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9A63-95ED-A98C-F918-85397A3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C52BE-244C-53D1-4C91-ECA98FE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9D1E-AAC8-65D0-3EF0-FDBD2D94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047C2-449D-A45B-10B8-064DC69D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D4DE3-730F-750B-31F5-8CB70081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07C09-49A0-6289-034A-9D150B8F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3A585-C273-A19A-527F-4516778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3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36AE-1B76-6418-2016-9E818492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815C-4D42-2F1D-6215-3AF12DAF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A970B-70CE-D918-DCFE-D125071E7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85B40-F34E-E406-C0F4-1569D1B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7D666-4CEC-2B5A-B591-6F8ED3A3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5608-4D9F-8E55-5630-030C0D25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C348-7E33-A26B-762A-61B21F9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924CB-43D5-183D-D597-FCCD81821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05088-0CEE-D37A-1D6D-7CEBE5C2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9C925-ADD7-2D7E-58C9-65BDE145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4D5B0-0594-2A57-8D21-54DD5B6B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37FEA-9E97-1104-84C2-50F317AB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5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C27C8-D2D0-AF0E-BF49-FE14E186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63B85-A1F9-4EFB-0446-60F5F565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BD51-A271-2FE7-76EC-E36096AAB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3B13-A404-4D7B-AF8C-D4E90A168B8A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53E36-4ABB-DDC0-5CAF-44F3F0A19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80D3F-AA42-F580-3AFF-23908B33F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1CF4-32E9-4E78-83E3-D9B4E24A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hyperlink" Target="http://www.gplusoffshorewind.com/" TargetMode="External"/><Relationship Id="rId10" Type="http://schemas.openxmlformats.org/officeDocument/2006/relationships/hyperlink" Target="http://www.safetyon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6.jpe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tyon.com/" TargetMode="External"/><Relationship Id="rId5" Type="http://schemas.openxmlformats.org/officeDocument/2006/relationships/hyperlink" Target="https://www.gplusoffshorewind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hZWAyTMDQ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0BD7-19B7-3A08-20EE-7FE83E19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810" y="913181"/>
            <a:ext cx="8710396" cy="1578149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231F58"/>
                </a:solidFill>
                <a:latin typeface="DM Serif Display" pitchFamily="2" charset="0"/>
              </a:rPr>
              <a:t>Addressing Manual Handling in the Wind Industry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748092-C0CC-9661-9A6C-21528E1321CE}"/>
              </a:ext>
            </a:extLst>
          </p:cNvPr>
          <p:cNvSpPr/>
          <p:nvPr/>
        </p:nvSpPr>
        <p:spPr>
          <a:xfrm>
            <a:off x="-3054699" y="0"/>
            <a:ext cx="6232850" cy="6858000"/>
          </a:xfrm>
          <a:prstGeom prst="ellipse">
            <a:avLst/>
          </a:prstGeom>
          <a:noFill/>
          <a:ln w="38100">
            <a:solidFill>
              <a:srgbClr val="95C1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0FEBA7F5-7A31-FDC4-41B3-0756F69E3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31" y="4466505"/>
            <a:ext cx="2150437" cy="2410640"/>
          </a:xfrm>
          <a:prstGeom prst="rect">
            <a:avLst/>
          </a:prstGeom>
        </p:spPr>
      </p:pic>
      <p:pic>
        <p:nvPicPr>
          <p:cNvPr id="29" name="Picture 28" descr="A blue and black logo&#10;&#10;AI-generated content may be incorrect.">
            <a:extLst>
              <a:ext uri="{FF2B5EF4-FFF2-40B4-BE49-F238E27FC236}">
                <a16:creationId xmlns:a16="http://schemas.microsoft.com/office/drawing/2014/main" id="{A89F4517-EED7-5ADC-80F3-0365F479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113237"/>
            <a:ext cx="1917710" cy="43609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4EC3EEB-057B-689D-D88C-A38C5372A178}"/>
              </a:ext>
            </a:extLst>
          </p:cNvPr>
          <p:cNvSpPr/>
          <p:nvPr/>
        </p:nvSpPr>
        <p:spPr>
          <a:xfrm>
            <a:off x="-3083171" y="11725"/>
            <a:ext cx="6329981" cy="6858000"/>
          </a:xfrm>
          <a:prstGeom prst="ellipse">
            <a:avLst/>
          </a:prstGeom>
          <a:noFill/>
          <a:ln w="19050">
            <a:solidFill>
              <a:srgbClr val="95C1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495AD1-B821-A796-9425-A9377680F4DA}"/>
              </a:ext>
            </a:extLst>
          </p:cNvPr>
          <p:cNvSpPr/>
          <p:nvPr/>
        </p:nvSpPr>
        <p:spPr>
          <a:xfrm>
            <a:off x="-3083171" y="3354"/>
            <a:ext cx="6399127" cy="6858000"/>
          </a:xfrm>
          <a:prstGeom prst="ellipse">
            <a:avLst/>
          </a:prstGeom>
          <a:noFill/>
          <a:ln w="9525">
            <a:solidFill>
              <a:srgbClr val="95C1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B1303D-3563-4189-96BA-A2209393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r="24537"/>
          <a:stretch/>
        </p:blipFill>
        <p:spPr>
          <a:xfrm>
            <a:off x="-3054700" y="0"/>
            <a:ext cx="6208865" cy="6858000"/>
          </a:xfrm>
          <a:prstGeom prst="ellipse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DA8E75-6B03-D831-4E99-320D255EF9AC}"/>
              </a:ext>
            </a:extLst>
          </p:cNvPr>
          <p:cNvSpPr txBox="1">
            <a:spLocks/>
          </p:cNvSpPr>
          <p:nvPr/>
        </p:nvSpPr>
        <p:spPr>
          <a:xfrm>
            <a:off x="3222824" y="2491330"/>
            <a:ext cx="8710396" cy="1578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8EBF45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Toolbox Talk 2: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8EBF45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8EBF45"/>
              </a:solidFill>
              <a:effectLst/>
              <a:uLnTx/>
              <a:uFillTx/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pic>
        <p:nvPicPr>
          <p:cNvPr id="4" name="Picture 3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E40A9C6D-0DF5-CB68-E2EE-06934E6F6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66" y="4577406"/>
            <a:ext cx="3392397" cy="23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A779E-977B-BD86-DB1C-B585F824E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ind turbines in a field with Codrington Wind Farm in the background&#10;&#10;Description automatically generated">
            <a:extLst>
              <a:ext uri="{FF2B5EF4-FFF2-40B4-BE49-F238E27FC236}">
                <a16:creationId xmlns:a16="http://schemas.microsoft.com/office/drawing/2014/main" id="{AB457B07-9179-FC94-8798-FE8B565E8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 b="49472"/>
          <a:stretch>
            <a:fillRect/>
          </a:stretch>
        </p:blipFill>
        <p:spPr>
          <a:xfrm>
            <a:off x="0" y="4057401"/>
            <a:ext cx="12192000" cy="2800599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AF9636-420A-CDF2-2475-FCE4A927DB94}"/>
              </a:ext>
            </a:extLst>
          </p:cNvPr>
          <p:cNvSpPr txBox="1"/>
          <p:nvPr/>
        </p:nvSpPr>
        <p:spPr>
          <a:xfrm>
            <a:off x="3362100" y="4086312"/>
            <a:ext cx="5467801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EBF45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 up for our newsletters</a:t>
            </a:r>
          </a:p>
        </p:txBody>
      </p:sp>
      <p:pic>
        <p:nvPicPr>
          <p:cNvPr id="3" name="Picture 2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60F8E39C-9126-F7DC-E155-2700A46A3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3" y="46799"/>
            <a:ext cx="1147358" cy="1286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8AC0-5B70-914F-4A88-DD2EEE6CC09F}"/>
              </a:ext>
            </a:extLst>
          </p:cNvPr>
          <p:cNvSpPr txBox="1"/>
          <p:nvPr/>
        </p:nvSpPr>
        <p:spPr>
          <a:xfrm>
            <a:off x="6065856" y="1138371"/>
            <a:ext cx="5974080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5"/>
              </a:rPr>
              <a:t>www.gplusoffshorewind.com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@gplusglobalofw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@G+ Global Offshore Wind Health and Safety Organisation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gplus@energyinst.org</a:t>
            </a:r>
          </a:p>
        </p:txBody>
      </p:sp>
      <p:pic>
        <p:nvPicPr>
          <p:cNvPr id="10" name="Picture 2" descr="Image result for linkedin">
            <a:extLst>
              <a:ext uri="{FF2B5EF4-FFF2-40B4-BE49-F238E27FC236}">
                <a16:creationId xmlns:a16="http://schemas.microsoft.com/office/drawing/2014/main" id="{6A19CA1C-012D-6496-C16E-8E86ACC1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387" y="2530579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ternet, site, web, website icon">
            <a:extLst>
              <a:ext uri="{FF2B5EF4-FFF2-40B4-BE49-F238E27FC236}">
                <a16:creationId xmlns:a16="http://schemas.microsoft.com/office/drawing/2014/main" id="{4672CF03-4AA8-6647-18DE-E1CCA451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387" y="1098179"/>
            <a:ext cx="469618" cy="4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1D1786-4A97-9449-112A-870BAEA11B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769" y="3245970"/>
            <a:ext cx="469618" cy="469618"/>
          </a:xfrm>
          <a:prstGeom prst="rect">
            <a:avLst/>
          </a:prstGeom>
        </p:spPr>
      </p:pic>
      <p:pic>
        <p:nvPicPr>
          <p:cNvPr id="21" name="Picture 20" descr="A white x on a black background&#10;&#10;AI-generated content may be incorrect.">
            <a:extLst>
              <a:ext uri="{FF2B5EF4-FFF2-40B4-BE49-F238E27FC236}">
                <a16:creationId xmlns:a16="http://schemas.microsoft.com/office/drawing/2014/main" id="{BA54EAD9-00BC-FF18-AE3F-07FE85A2F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5" y="1815188"/>
            <a:ext cx="468000" cy="46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A7466B-7452-1CDF-4099-D072BB03C374}"/>
              </a:ext>
            </a:extLst>
          </p:cNvPr>
          <p:cNvSpPr txBox="1"/>
          <p:nvPr/>
        </p:nvSpPr>
        <p:spPr>
          <a:xfrm>
            <a:off x="152064" y="1141519"/>
            <a:ext cx="529923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10"/>
              </a:rPr>
              <a:t>www.safetyon.com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@SafetyOnTweets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@SafetyOn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safetyon@energyinst.org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31F58"/>
              </a:solidFill>
              <a:effectLst/>
              <a:uLnTx/>
              <a:uFillTx/>
              <a:latin typeface="TheSerifB W7 Bold"/>
              <a:ea typeface="+mn-ea"/>
              <a:cs typeface="+mn-cs"/>
            </a:endParaRPr>
          </a:p>
        </p:txBody>
      </p:sp>
      <p:pic>
        <p:nvPicPr>
          <p:cNvPr id="24" name="Picture 23" descr="A qr code with circles&#10;&#10;AI-generated content may be incorrect.">
            <a:extLst>
              <a:ext uri="{FF2B5EF4-FFF2-40B4-BE49-F238E27FC236}">
                <a16:creationId xmlns:a16="http://schemas.microsoft.com/office/drawing/2014/main" id="{D0C7721C-B8D8-8D0D-7E3F-55F777F19D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10" y="4746797"/>
            <a:ext cx="1736550" cy="1736550"/>
          </a:xfrm>
          <a:prstGeom prst="rect">
            <a:avLst/>
          </a:prstGeom>
        </p:spPr>
      </p:pic>
      <p:pic>
        <p:nvPicPr>
          <p:cNvPr id="26" name="Picture 25" descr="A qr code with circles&#10;&#10;AI-generated content may be incorrect.">
            <a:extLst>
              <a:ext uri="{FF2B5EF4-FFF2-40B4-BE49-F238E27FC236}">
                <a16:creationId xmlns:a16="http://schemas.microsoft.com/office/drawing/2014/main" id="{83B45398-AE50-18FF-08B4-4EF7489BB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41" y="4746797"/>
            <a:ext cx="1736550" cy="1736550"/>
          </a:xfrm>
          <a:prstGeom prst="rect">
            <a:avLst/>
          </a:prstGeom>
        </p:spPr>
      </p:pic>
      <p:pic>
        <p:nvPicPr>
          <p:cNvPr id="2" name="Picture 1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78EE6AFC-00FE-B9A6-7C89-73B926BB5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"/>
            <a:ext cx="2104600" cy="1483653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B129606-8C9F-8FFA-24D7-C69BD691B0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92" y="124668"/>
            <a:ext cx="1036571" cy="2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6F0F-0BD2-B45E-BC9C-3AC5274FC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2FBD23-8E29-5161-A8B0-823AD6BBA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wind turbines&#10;&#10;Description automatically generated">
            <a:extLst>
              <a:ext uri="{FF2B5EF4-FFF2-40B4-BE49-F238E27FC236}">
                <a16:creationId xmlns:a16="http://schemas.microsoft.com/office/drawing/2014/main" id="{5D36AAE7-3EA5-52B0-0B83-45A6C1B6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r="23096" b="10088"/>
          <a:stretch/>
        </p:blipFill>
        <p:spPr>
          <a:xfrm>
            <a:off x="20" y="1129667"/>
            <a:ext cx="12191980" cy="5728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AE044-08C5-3015-E992-6C6B007C27A0}"/>
              </a:ext>
            </a:extLst>
          </p:cNvPr>
          <p:cNvSpPr/>
          <p:nvPr/>
        </p:nvSpPr>
        <p:spPr>
          <a:xfrm>
            <a:off x="360216" y="1422400"/>
            <a:ext cx="5236696" cy="532632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4B4CB68-346F-D4AB-3020-AAC8768616C4}"/>
              </a:ext>
            </a:extLst>
          </p:cNvPr>
          <p:cNvSpPr txBox="1">
            <a:spLocks/>
          </p:cNvSpPr>
          <p:nvPr/>
        </p:nvSpPr>
        <p:spPr>
          <a:xfrm>
            <a:off x="1322474" y="199707"/>
            <a:ext cx="3098802" cy="72072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6EB885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About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108573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SafetyOn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108573"/>
              </a:solidFill>
              <a:effectLst>
                <a:outerShdw blurRad="50800" dist="38100" dir="5400000" algn="t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Frutiger LT 75 Black" panose="020B0803030504030204" pitchFamily="34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A7514-E3A7-9C46-E4BF-683D56D5DB1B}"/>
              </a:ext>
            </a:extLst>
          </p:cNvPr>
          <p:cNvSpPr txBox="1"/>
          <p:nvPr/>
        </p:nvSpPr>
        <p:spPr>
          <a:xfrm>
            <a:off x="369993" y="1624637"/>
            <a:ext cx="5236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08573"/>
                </a:highlight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Inspiring a safer and healthier onshore wind industry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108573"/>
              </a:highlight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44C7C-C533-A185-B9E1-D99EB161B012}"/>
              </a:ext>
            </a:extLst>
          </p:cNvPr>
          <p:cNvSpPr txBox="1"/>
          <p:nvPr/>
        </p:nvSpPr>
        <p:spPr>
          <a:xfrm>
            <a:off x="926625" y="3556331"/>
            <a:ext cx="389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Providing advice, sharing best industry practice, promoting, innovation and creating positive change in the UK and Ireland’s onshore wind industry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6083583-E83D-7578-1537-A1232FC18B83}"/>
              </a:ext>
            </a:extLst>
          </p:cNvPr>
          <p:cNvSpPr txBox="1">
            <a:spLocks/>
          </p:cNvSpPr>
          <p:nvPr/>
        </p:nvSpPr>
        <p:spPr>
          <a:xfrm>
            <a:off x="9063873" y="226113"/>
            <a:ext cx="2084910" cy="72072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About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E30014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G+</a:t>
            </a:r>
          </a:p>
        </p:txBody>
      </p:sp>
      <p:pic>
        <p:nvPicPr>
          <p:cNvPr id="4" name="Picture 3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9B33075F-9C62-77FB-19B2-EF2EF3220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430" y="0"/>
            <a:ext cx="1036570" cy="1161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2B376C-2680-E24A-1893-364D5CE5C89C}"/>
              </a:ext>
            </a:extLst>
          </p:cNvPr>
          <p:cNvSpPr/>
          <p:nvPr/>
        </p:nvSpPr>
        <p:spPr>
          <a:xfrm>
            <a:off x="6592040" y="1422401"/>
            <a:ext cx="5236696" cy="532632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6628D-A875-18FE-CE30-A16527C5BDAC}"/>
              </a:ext>
            </a:extLst>
          </p:cNvPr>
          <p:cNvSpPr txBox="1"/>
          <p:nvPr/>
        </p:nvSpPr>
        <p:spPr>
          <a:xfrm>
            <a:off x="6736625" y="1624637"/>
            <a:ext cx="4937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31F58"/>
                </a:highlight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Offshore Wind Health and Safety Organisation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231F58"/>
              </a:highlight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20452-F1A9-C240-F99D-A8781326B453}"/>
              </a:ext>
            </a:extLst>
          </p:cNvPr>
          <p:cNvSpPr txBox="1"/>
          <p:nvPr/>
        </p:nvSpPr>
        <p:spPr>
          <a:xfrm>
            <a:off x="7118623" y="3429000"/>
            <a:ext cx="389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Driving world class health and safety performance through collaboration on incident reporting, good practice, improving design safety and sharing lessons from incidents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2A605-C508-12CB-67A7-D766BB17774D}"/>
              </a:ext>
            </a:extLst>
          </p:cNvPr>
          <p:cNvSpPr txBox="1"/>
          <p:nvPr/>
        </p:nvSpPr>
        <p:spPr>
          <a:xfrm>
            <a:off x="6590515" y="6440951"/>
            <a:ext cx="523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Find out more at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  <a:hlinkClick r:id="rId5"/>
              </a:rPr>
              <a:t>gplusoffshorewind.com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B778B-64AE-162C-5936-D28A573D014C}"/>
              </a:ext>
            </a:extLst>
          </p:cNvPr>
          <p:cNvSpPr txBox="1"/>
          <p:nvPr/>
        </p:nvSpPr>
        <p:spPr>
          <a:xfrm>
            <a:off x="359722" y="6427511"/>
            <a:ext cx="523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Find out more at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  <a:hlinkClick r:id="rId6"/>
              </a:rPr>
              <a:t>safetyon.com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 </a:t>
            </a:r>
          </a:p>
        </p:txBody>
      </p:sp>
      <p:pic>
        <p:nvPicPr>
          <p:cNvPr id="18" name="Picture 17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D0A5B0EA-5EF4-BE9E-9E82-5DD19D342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93" y="10783"/>
            <a:ext cx="1571871" cy="1108102"/>
          </a:xfrm>
          <a:prstGeom prst="rect">
            <a:avLst/>
          </a:prstGeom>
        </p:spPr>
      </p:pic>
      <p:pic>
        <p:nvPicPr>
          <p:cNvPr id="19" name="Picture 18" descr="A blue and black logo&#10;&#10;AI-generated content may be incorrect.">
            <a:extLst>
              <a:ext uri="{FF2B5EF4-FFF2-40B4-BE49-F238E27FC236}">
                <a16:creationId xmlns:a16="http://schemas.microsoft.com/office/drawing/2014/main" id="{17EF646B-34C8-5233-8412-2F6C72DB3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14" y="427001"/>
            <a:ext cx="1036571" cy="2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5D39-2D3F-8835-41BA-07372107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5C9E65-0243-BACC-A3A3-A1025C09D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wind turbines&#10;&#10;Description automatically generated">
            <a:extLst>
              <a:ext uri="{FF2B5EF4-FFF2-40B4-BE49-F238E27FC236}">
                <a16:creationId xmlns:a16="http://schemas.microsoft.com/office/drawing/2014/main" id="{236F8CFF-24D2-423B-06FB-9A727AE65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r="23096" b="10088"/>
          <a:stretch/>
        </p:blipFill>
        <p:spPr>
          <a:xfrm>
            <a:off x="20" y="1129667"/>
            <a:ext cx="12191980" cy="5728333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BF06F2A8-328F-B695-A3BD-C6885EC13950}"/>
              </a:ext>
            </a:extLst>
          </p:cNvPr>
          <p:cNvSpPr txBox="1">
            <a:spLocks/>
          </p:cNvSpPr>
          <p:nvPr/>
        </p:nvSpPr>
        <p:spPr>
          <a:xfrm>
            <a:off x="1507253" y="233688"/>
            <a:ext cx="7950833" cy="72072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8EBF45"/>
                </a:solidFill>
                <a:effectLst>
                  <a:outerShdw blurRad="50800" dist="38100" dir="5400000" algn="t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Frutiger LT 75 Black" panose="020B0803030504030204" pitchFamily="34" charset="0"/>
                <a:ea typeface="+mj-ea"/>
                <a:cs typeface="+mj-cs"/>
              </a:rPr>
              <a:t>Why manual handling?</a:t>
            </a:r>
          </a:p>
        </p:txBody>
      </p:sp>
      <p:pic>
        <p:nvPicPr>
          <p:cNvPr id="4" name="Picture 3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8BE87954-9EA3-6BCB-A503-E75C71132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72" y="-126"/>
            <a:ext cx="1036570" cy="1161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E43A80-7D4F-51D1-A90D-DB8863E20D1B}"/>
              </a:ext>
            </a:extLst>
          </p:cNvPr>
          <p:cNvSpPr/>
          <p:nvPr/>
        </p:nvSpPr>
        <p:spPr>
          <a:xfrm>
            <a:off x="518285" y="1656633"/>
            <a:ext cx="11310451" cy="509209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457C8-9E68-07EF-66BE-7D93F714603F}"/>
              </a:ext>
            </a:extLst>
          </p:cNvPr>
          <p:cNvSpPr txBox="1"/>
          <p:nvPr/>
        </p:nvSpPr>
        <p:spPr>
          <a:xfrm>
            <a:off x="884254" y="2090172"/>
            <a:ext cx="101047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Manual handling encompasses a wide range of incidents, with many crossovers and misconceptions. It is the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leading cause of injuries in the wind industry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both on and offshore.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This video campaign aims to illustrate these incidents, suggesting good practice, rooted on actual on-site experience and reflective of all phases of projects both for the onshore and offshore wind industry. </a:t>
            </a:r>
          </a:p>
        </p:txBody>
      </p:sp>
      <p:pic>
        <p:nvPicPr>
          <p:cNvPr id="2" name="Picture 1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AB283F64-FA09-5F38-4F9F-AC1471ABC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42" y="53767"/>
            <a:ext cx="1571871" cy="1108102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358FABAC-D05C-1BBA-0427-662EA76AF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" y="99624"/>
            <a:ext cx="1036571" cy="2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69EF-FD79-B6DF-9FE1-561DD50D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 and orange rectangular boxes with white text&#10;&#10;AI-generated content may be incorrect.">
            <a:extLst>
              <a:ext uri="{FF2B5EF4-FFF2-40B4-BE49-F238E27FC236}">
                <a16:creationId xmlns:a16="http://schemas.microsoft.com/office/drawing/2014/main" id="{7FDEEA5E-A762-A4A2-74A4-4397F5B50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3971CA49-AD4A-5C54-8030-88E89A7DB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17" y="5126765"/>
            <a:ext cx="783008" cy="877752"/>
          </a:xfrm>
          <a:prstGeom prst="rect">
            <a:avLst/>
          </a:prstGeom>
        </p:spPr>
      </p:pic>
      <p:pic>
        <p:nvPicPr>
          <p:cNvPr id="9" name="Picture 8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9AD77D3F-4449-F044-84ED-EF68BDD7E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61" y="6004517"/>
            <a:ext cx="1261839" cy="889543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8D980AE2-0457-FDC6-741E-F208A189F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" y="99624"/>
            <a:ext cx="1036571" cy="2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0D780-4CE4-C629-3160-713ADEAFBCA1}"/>
              </a:ext>
            </a:extLst>
          </p:cNvPr>
          <p:cNvSpPr txBox="1"/>
          <p:nvPr/>
        </p:nvSpPr>
        <p:spPr>
          <a:xfrm>
            <a:off x="10358751" y="247769"/>
            <a:ext cx="166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0DA4A8F4-0AE9-3CDE-A68E-7DFEE02F5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844" y="5615612"/>
            <a:ext cx="553156" cy="620088"/>
          </a:xfrm>
          <a:prstGeom prst="rect">
            <a:avLst/>
          </a:prstGeom>
        </p:spPr>
      </p:pic>
      <p:pic>
        <p:nvPicPr>
          <p:cNvPr id="4" name="Picture 3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1A9EB7E8-0208-B255-CFF6-01E7A634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844" y="6235700"/>
            <a:ext cx="553156" cy="389952"/>
          </a:xfrm>
          <a:prstGeom prst="rect">
            <a:avLst/>
          </a:prstGeom>
        </p:spPr>
      </p:pic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01126F25-7255-6097-994E-10FC677BE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" y="99624"/>
            <a:ext cx="1036571" cy="235720"/>
          </a:xfrm>
          <a:prstGeom prst="rect">
            <a:avLst/>
          </a:prstGeom>
        </p:spPr>
      </p:pic>
      <p:pic>
        <p:nvPicPr>
          <p:cNvPr id="5" name="Online Media 4" title="2. G+/SafetyOn Manual Handling Campaign: The incident">
            <a:hlinkClick r:id="" action="ppaction://media"/>
            <a:extLst>
              <a:ext uri="{FF2B5EF4-FFF2-40B4-BE49-F238E27FC236}">
                <a16:creationId xmlns:a16="http://schemas.microsoft.com/office/drawing/2014/main" id="{C49D01AA-A709-6C16-9E1C-6070A862DB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72802" y="617101"/>
            <a:ext cx="11046396" cy="62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F9E7-F845-4DEE-176F-02402F53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afety vest holding an object&#10;&#10;AI-generated content may be incorrect.">
            <a:extLst>
              <a:ext uri="{FF2B5EF4-FFF2-40B4-BE49-F238E27FC236}">
                <a16:creationId xmlns:a16="http://schemas.microsoft.com/office/drawing/2014/main" id="{E3685415-50AB-8B6D-C6B2-EFA93F69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/>
          <a:stretch>
            <a:fillRect/>
          </a:stretch>
        </p:blipFill>
        <p:spPr>
          <a:xfrm>
            <a:off x="0" y="-1"/>
            <a:ext cx="12192000" cy="6496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FCB3F-DAF2-0AE9-8EFA-E228F067154F}"/>
              </a:ext>
            </a:extLst>
          </p:cNvPr>
          <p:cNvSpPr/>
          <p:nvPr/>
        </p:nvSpPr>
        <p:spPr>
          <a:xfrm>
            <a:off x="0" y="3611880"/>
            <a:ext cx="12192000" cy="324612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9B6BC-F4BB-108D-249A-52EA1AF83C8E}"/>
              </a:ext>
            </a:extLst>
          </p:cNvPr>
          <p:cNvSpPr/>
          <p:nvPr/>
        </p:nvSpPr>
        <p:spPr>
          <a:xfrm>
            <a:off x="0" y="0"/>
            <a:ext cx="12192000" cy="86487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E2A0D-8B3B-BD7D-CC34-96CAA7C5B744}"/>
              </a:ext>
            </a:extLst>
          </p:cNvPr>
          <p:cNvSpPr txBox="1"/>
          <p:nvPr/>
        </p:nvSpPr>
        <p:spPr>
          <a:xfrm>
            <a:off x="215552" y="156984"/>
            <a:ext cx="637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Toolbox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8E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Talk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5CD620-9F3A-C6A5-CE89-E69E9948D163}"/>
              </a:ext>
            </a:extLst>
          </p:cNvPr>
          <p:cNvGrpSpPr/>
          <p:nvPr/>
        </p:nvGrpSpPr>
        <p:grpSpPr>
          <a:xfrm>
            <a:off x="3600343" y="4331893"/>
            <a:ext cx="4991315" cy="832709"/>
            <a:chOff x="3352165" y="4331893"/>
            <a:chExt cx="5487669" cy="8327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A2106D-9AF0-A629-FB46-3C3CA725823C}"/>
                </a:ext>
              </a:extLst>
            </p:cNvPr>
            <p:cNvSpPr/>
            <p:nvPr/>
          </p:nvSpPr>
          <p:spPr>
            <a:xfrm>
              <a:off x="3506056" y="4331893"/>
              <a:ext cx="5333778" cy="832709"/>
            </a:xfrm>
            <a:prstGeom prst="rect">
              <a:avLst/>
            </a:prstGeom>
            <a:solidFill>
              <a:srgbClr val="8EB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6B5A92-A77F-9F7D-D8A3-4A099D529F1F}"/>
                </a:ext>
              </a:extLst>
            </p:cNvPr>
            <p:cNvSpPr txBox="1"/>
            <p:nvPr/>
          </p:nvSpPr>
          <p:spPr>
            <a:xfrm>
              <a:off x="3352165" y="4331893"/>
              <a:ext cx="5333776" cy="707886"/>
            </a:xfrm>
            <a:prstGeom prst="rect">
              <a:avLst/>
            </a:prstGeom>
            <a:solidFill>
              <a:srgbClr val="F3EDE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1. What </a:t>
              </a:r>
              <a:r>
                <a: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happened?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EB3D8C-3AE0-AA5A-F6AF-C8669804006E}"/>
              </a:ext>
            </a:extLst>
          </p:cNvPr>
          <p:cNvSpPr txBox="1"/>
          <p:nvPr/>
        </p:nvSpPr>
        <p:spPr>
          <a:xfrm>
            <a:off x="10358751" y="247769"/>
            <a:ext cx="166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62E37AAC-B258-0C40-46FA-C8092F4E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4" y="6522450"/>
            <a:ext cx="1036571" cy="235720"/>
          </a:xfrm>
          <a:prstGeom prst="rect">
            <a:avLst/>
          </a:prstGeom>
        </p:spPr>
      </p:pic>
      <p:pic>
        <p:nvPicPr>
          <p:cNvPr id="15" name="Picture 14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FBDB5074-152E-BD8E-44C3-AD8491EC7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17" y="5126765"/>
            <a:ext cx="783008" cy="877752"/>
          </a:xfrm>
          <a:prstGeom prst="rect">
            <a:avLst/>
          </a:prstGeom>
        </p:spPr>
      </p:pic>
      <p:pic>
        <p:nvPicPr>
          <p:cNvPr id="16" name="Picture 15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3D7CCC58-5967-1F26-DF1C-84AC6E848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61" y="6004517"/>
            <a:ext cx="1261839" cy="8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earing a helmet and green jacket&#10;&#10;AI-generated content may be incorrect.">
            <a:extLst>
              <a:ext uri="{FF2B5EF4-FFF2-40B4-BE49-F238E27FC236}">
                <a16:creationId xmlns:a16="http://schemas.microsoft.com/office/drawing/2014/main" id="{ACF3BC02-DB27-5F4A-6C28-BE6319314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>
            <a:fillRect/>
          </a:stretch>
        </p:blipFill>
        <p:spPr>
          <a:xfrm>
            <a:off x="0" y="864870"/>
            <a:ext cx="12192000" cy="59146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649034-1500-7E30-BC47-CCDB753847D7}"/>
              </a:ext>
            </a:extLst>
          </p:cNvPr>
          <p:cNvSpPr/>
          <p:nvPr/>
        </p:nvSpPr>
        <p:spPr>
          <a:xfrm>
            <a:off x="0" y="3611880"/>
            <a:ext cx="12192000" cy="324612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B222A-8F0A-9403-6226-09FB38E6278C}"/>
              </a:ext>
            </a:extLst>
          </p:cNvPr>
          <p:cNvSpPr/>
          <p:nvPr/>
        </p:nvSpPr>
        <p:spPr>
          <a:xfrm>
            <a:off x="0" y="0"/>
            <a:ext cx="12192000" cy="86487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ACE4D6-F916-4AE3-147A-7260C2B5AF3D}"/>
              </a:ext>
            </a:extLst>
          </p:cNvPr>
          <p:cNvGrpSpPr/>
          <p:nvPr/>
        </p:nvGrpSpPr>
        <p:grpSpPr>
          <a:xfrm>
            <a:off x="3456005" y="4270048"/>
            <a:ext cx="5279990" cy="832709"/>
            <a:chOff x="2533658" y="4331893"/>
            <a:chExt cx="6306177" cy="8327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0B3C35-A720-8018-C281-BC4388E59658}"/>
                </a:ext>
              </a:extLst>
            </p:cNvPr>
            <p:cNvSpPr/>
            <p:nvPr/>
          </p:nvSpPr>
          <p:spPr>
            <a:xfrm>
              <a:off x="2533658" y="4331893"/>
              <a:ext cx="6306177" cy="832709"/>
            </a:xfrm>
            <a:prstGeom prst="rect">
              <a:avLst/>
            </a:prstGeom>
            <a:solidFill>
              <a:srgbClr val="8EB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387C2E-B261-3D25-10D1-57A9C14E7C3A}"/>
                </a:ext>
              </a:extLst>
            </p:cNvPr>
            <p:cNvSpPr txBox="1"/>
            <p:nvPr/>
          </p:nvSpPr>
          <p:spPr>
            <a:xfrm>
              <a:off x="2533658" y="4331893"/>
              <a:ext cx="6152284" cy="707886"/>
            </a:xfrm>
            <a:prstGeom prst="rect">
              <a:avLst/>
            </a:prstGeom>
            <a:solidFill>
              <a:srgbClr val="F3EDE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2. Why 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did it happen?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15D58F-3B19-AA27-1ABC-70514D6104F1}"/>
              </a:ext>
            </a:extLst>
          </p:cNvPr>
          <p:cNvSpPr txBox="1"/>
          <p:nvPr/>
        </p:nvSpPr>
        <p:spPr>
          <a:xfrm>
            <a:off x="121920" y="78492"/>
            <a:ext cx="637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Toolbox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8E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DD8AC-D005-11DD-4ED4-2D65BEC890F5}"/>
              </a:ext>
            </a:extLst>
          </p:cNvPr>
          <p:cNvSpPr txBox="1"/>
          <p:nvPr/>
        </p:nvSpPr>
        <p:spPr>
          <a:xfrm>
            <a:off x="10358751" y="247769"/>
            <a:ext cx="166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blue and black logo&#10;&#10;AI-generated content may be incorrect.">
            <a:extLst>
              <a:ext uri="{FF2B5EF4-FFF2-40B4-BE49-F238E27FC236}">
                <a16:creationId xmlns:a16="http://schemas.microsoft.com/office/drawing/2014/main" id="{82D147F1-4857-4F47-1284-9C339109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4" y="6522450"/>
            <a:ext cx="1036571" cy="235720"/>
          </a:xfrm>
          <a:prstGeom prst="rect">
            <a:avLst/>
          </a:prstGeom>
        </p:spPr>
      </p:pic>
      <p:pic>
        <p:nvPicPr>
          <p:cNvPr id="16" name="Picture 15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6B82020E-7A60-FE11-6E34-8EF31D177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17" y="5126765"/>
            <a:ext cx="783008" cy="877752"/>
          </a:xfrm>
          <a:prstGeom prst="rect">
            <a:avLst/>
          </a:prstGeom>
        </p:spPr>
      </p:pic>
      <p:pic>
        <p:nvPicPr>
          <p:cNvPr id="17" name="Picture 16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095AB12D-3FF3-2053-6D28-A589632DD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61" y="6004517"/>
            <a:ext cx="1261839" cy="8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6C64-606B-C666-E2CB-1EA13C384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looking at a landscape&#10;&#10;AI-generated content may be incorrect.">
            <a:extLst>
              <a:ext uri="{FF2B5EF4-FFF2-40B4-BE49-F238E27FC236}">
                <a16:creationId xmlns:a16="http://schemas.microsoft.com/office/drawing/2014/main" id="{F6902D5C-31C8-B363-A178-9B79175C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5"/>
          <a:stretch>
            <a:fillRect/>
          </a:stretch>
        </p:blipFill>
        <p:spPr>
          <a:xfrm>
            <a:off x="-1" y="-641"/>
            <a:ext cx="12192000" cy="48091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29F262-81ED-E5F9-C724-548BED6B14A7}"/>
              </a:ext>
            </a:extLst>
          </p:cNvPr>
          <p:cNvSpPr/>
          <p:nvPr/>
        </p:nvSpPr>
        <p:spPr>
          <a:xfrm>
            <a:off x="0" y="3611880"/>
            <a:ext cx="12192000" cy="324612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EBED5-BB62-9CB5-3DCC-5110BAA62808}"/>
              </a:ext>
            </a:extLst>
          </p:cNvPr>
          <p:cNvSpPr/>
          <p:nvPr/>
        </p:nvSpPr>
        <p:spPr>
          <a:xfrm>
            <a:off x="0" y="0"/>
            <a:ext cx="12192000" cy="86487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B49CA-A305-DF86-44B3-71F428908E51}"/>
              </a:ext>
            </a:extLst>
          </p:cNvPr>
          <p:cNvGrpSpPr/>
          <p:nvPr/>
        </p:nvGrpSpPr>
        <p:grpSpPr>
          <a:xfrm>
            <a:off x="3260376" y="4270048"/>
            <a:ext cx="5671249" cy="832709"/>
            <a:chOff x="2072688" y="4331893"/>
            <a:chExt cx="6767147" cy="8327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BBAFF8-56A0-6BC9-906A-EDEC43013CDB}"/>
                </a:ext>
              </a:extLst>
            </p:cNvPr>
            <p:cNvSpPr/>
            <p:nvPr/>
          </p:nvSpPr>
          <p:spPr>
            <a:xfrm>
              <a:off x="2072688" y="4331893"/>
              <a:ext cx="6767147" cy="832709"/>
            </a:xfrm>
            <a:prstGeom prst="rect">
              <a:avLst/>
            </a:prstGeom>
            <a:solidFill>
              <a:srgbClr val="8EB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829C32-88ED-2947-1A38-3A33890993BF}"/>
                </a:ext>
              </a:extLst>
            </p:cNvPr>
            <p:cNvSpPr txBox="1"/>
            <p:nvPr/>
          </p:nvSpPr>
          <p:spPr>
            <a:xfrm>
              <a:off x="2072689" y="4331893"/>
              <a:ext cx="6613253" cy="707886"/>
            </a:xfrm>
            <a:prstGeom prst="rect">
              <a:avLst/>
            </a:prstGeom>
            <a:solidFill>
              <a:srgbClr val="F3EDE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3. What 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did they learn?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0C0BD5-3E48-85EE-4D11-2AC6D9F4EE05}"/>
              </a:ext>
            </a:extLst>
          </p:cNvPr>
          <p:cNvSpPr txBox="1"/>
          <p:nvPr/>
        </p:nvSpPr>
        <p:spPr>
          <a:xfrm>
            <a:off x="121920" y="78492"/>
            <a:ext cx="637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Toolbox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8E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855E8-BA4D-3781-DFCE-62A3E2477701}"/>
              </a:ext>
            </a:extLst>
          </p:cNvPr>
          <p:cNvSpPr txBox="1"/>
          <p:nvPr/>
        </p:nvSpPr>
        <p:spPr>
          <a:xfrm>
            <a:off x="10358751" y="247769"/>
            <a:ext cx="166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BED62A3B-15B4-F9C7-88F9-E4C14C25E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4" y="6522450"/>
            <a:ext cx="1036571" cy="235720"/>
          </a:xfrm>
          <a:prstGeom prst="rect">
            <a:avLst/>
          </a:prstGeom>
        </p:spPr>
      </p:pic>
      <p:pic>
        <p:nvPicPr>
          <p:cNvPr id="18" name="Picture 17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D7C59C51-758D-9F77-D221-79ACE4334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17" y="5126765"/>
            <a:ext cx="783008" cy="877752"/>
          </a:xfrm>
          <a:prstGeom prst="rect">
            <a:avLst/>
          </a:prstGeom>
        </p:spPr>
      </p:pic>
      <p:pic>
        <p:nvPicPr>
          <p:cNvPr id="19" name="Picture 18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6D07DA10-F09D-7613-01C8-34BC84135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61" y="6004517"/>
            <a:ext cx="1261839" cy="8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7A67-59CF-DF42-0D03-F4C53ECE9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next to a wind turbine&#10;&#10;AI-generated content may be incorrect.">
            <a:extLst>
              <a:ext uri="{FF2B5EF4-FFF2-40B4-BE49-F238E27FC236}">
                <a16:creationId xmlns:a16="http://schemas.microsoft.com/office/drawing/2014/main" id="{ED9A0F14-A696-E862-4A3B-3FBF0056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975BA7-5D30-30C0-5182-714DA4B785D1}"/>
              </a:ext>
            </a:extLst>
          </p:cNvPr>
          <p:cNvSpPr/>
          <p:nvPr/>
        </p:nvSpPr>
        <p:spPr>
          <a:xfrm>
            <a:off x="0" y="3611880"/>
            <a:ext cx="12192000" cy="324612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5D16E-A774-5E4A-6CA1-54678883AA6D}"/>
              </a:ext>
            </a:extLst>
          </p:cNvPr>
          <p:cNvSpPr/>
          <p:nvPr/>
        </p:nvSpPr>
        <p:spPr>
          <a:xfrm>
            <a:off x="0" y="0"/>
            <a:ext cx="12192000" cy="864870"/>
          </a:xfrm>
          <a:prstGeom prst="rect">
            <a:avLst/>
          </a:prstGeom>
          <a:solidFill>
            <a:srgbClr val="F3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EEEE12-02E9-DAFC-7851-6104594F5285}"/>
              </a:ext>
            </a:extLst>
          </p:cNvPr>
          <p:cNvGrpSpPr/>
          <p:nvPr/>
        </p:nvGrpSpPr>
        <p:grpSpPr>
          <a:xfrm>
            <a:off x="2657632" y="4267929"/>
            <a:ext cx="6876737" cy="832709"/>
            <a:chOff x="304806" y="4331893"/>
            <a:chExt cx="8535029" cy="8327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9ED693-12D2-A1A1-3A4C-6DCE88BB74F2}"/>
                </a:ext>
              </a:extLst>
            </p:cNvPr>
            <p:cNvSpPr/>
            <p:nvPr/>
          </p:nvSpPr>
          <p:spPr>
            <a:xfrm>
              <a:off x="304806" y="4331893"/>
              <a:ext cx="8535029" cy="832709"/>
            </a:xfrm>
            <a:prstGeom prst="rect">
              <a:avLst/>
            </a:prstGeom>
            <a:solidFill>
              <a:srgbClr val="8EBF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745C4C-E130-3B8B-E42D-6E471BDACA32}"/>
                </a:ext>
              </a:extLst>
            </p:cNvPr>
            <p:cNvSpPr txBox="1"/>
            <p:nvPr/>
          </p:nvSpPr>
          <p:spPr>
            <a:xfrm>
              <a:off x="304807" y="4331893"/>
              <a:ext cx="8381136" cy="707886"/>
            </a:xfrm>
            <a:prstGeom prst="rect">
              <a:avLst/>
            </a:prstGeom>
            <a:solidFill>
              <a:srgbClr val="F3EDE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4. Ask 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58"/>
                  </a:solidFill>
                  <a:effectLst/>
                  <a:uLnTx/>
                  <a:uFillTx/>
                  <a:latin typeface="Noto Sans Light" panose="020B0502040504020204" pitchFamily="34" charset="0"/>
                  <a:ea typeface="Noto Sans Light" panose="020B0502040504020204" pitchFamily="34" charset="0"/>
                  <a:cs typeface="Noto Sans Light" panose="020B0502040504020204" pitchFamily="34" charset="0"/>
                </a:rPr>
                <a:t>yourself or your crew?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C32FF9-ABDC-7911-9090-C40755FE379C}"/>
              </a:ext>
            </a:extLst>
          </p:cNvPr>
          <p:cNvSpPr txBox="1"/>
          <p:nvPr/>
        </p:nvSpPr>
        <p:spPr>
          <a:xfrm>
            <a:off x="121920" y="78492"/>
            <a:ext cx="637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23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Toolbox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8E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3A9B0-1184-30AB-0981-C66918DC6C10}"/>
              </a:ext>
            </a:extLst>
          </p:cNvPr>
          <p:cNvSpPr txBox="1"/>
          <p:nvPr/>
        </p:nvSpPr>
        <p:spPr>
          <a:xfrm>
            <a:off x="10358751" y="247769"/>
            <a:ext cx="166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231F58"/>
                </a:solidFill>
                <a:effectLst/>
                <a:uLnTx/>
                <a:uFillTx/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incident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17D81623-39DA-8792-8DFF-9C1310681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4" y="6522450"/>
            <a:ext cx="1036571" cy="235720"/>
          </a:xfrm>
          <a:prstGeom prst="rect">
            <a:avLst/>
          </a:prstGeom>
        </p:spPr>
      </p:pic>
      <p:pic>
        <p:nvPicPr>
          <p:cNvPr id="18" name="Picture 17" descr="A colorful logo with a black background&#10;&#10;AI-generated content may be incorrect.">
            <a:extLst>
              <a:ext uri="{FF2B5EF4-FFF2-40B4-BE49-F238E27FC236}">
                <a16:creationId xmlns:a16="http://schemas.microsoft.com/office/drawing/2014/main" id="{4E5202DC-AAEB-EAE8-9E65-947A233E3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17" y="5126765"/>
            <a:ext cx="783008" cy="877752"/>
          </a:xfrm>
          <a:prstGeom prst="rect">
            <a:avLst/>
          </a:prstGeom>
        </p:spPr>
      </p:pic>
      <p:pic>
        <p:nvPicPr>
          <p:cNvPr id="19" name="Picture 18" descr="A logo with green and blue colors&#10;&#10;AI-generated content may be incorrect.">
            <a:extLst>
              <a:ext uri="{FF2B5EF4-FFF2-40B4-BE49-F238E27FC236}">
                <a16:creationId xmlns:a16="http://schemas.microsoft.com/office/drawing/2014/main" id="{A9EE2E32-A11D-D2D0-003B-CCD303E22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61" y="6004517"/>
            <a:ext cx="1261839" cy="8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8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E0D3B6C138D45B49B866DDF0557D5" ma:contentTypeVersion="18" ma:contentTypeDescription="Create a new document." ma:contentTypeScope="" ma:versionID="b959c12e24024536919a88cdd31e71a3">
  <xsd:schema xmlns:xsd="http://www.w3.org/2001/XMLSchema" xmlns:xs="http://www.w3.org/2001/XMLSchema" xmlns:p="http://schemas.microsoft.com/office/2006/metadata/properties" xmlns:ns2="409002ef-9e8a-4fc3-b22e-485bc02c7a38" xmlns:ns3="71000bc1-66a0-4240-b925-9fcb57887595" targetNamespace="http://schemas.microsoft.com/office/2006/metadata/properties" ma:root="true" ma:fieldsID="961a758014ed21c54e91bbdb53b2cf30" ns2:_="" ns3:_="">
    <xsd:import namespace="409002ef-9e8a-4fc3-b22e-485bc02c7a38"/>
    <xsd:import namespace="71000bc1-66a0-4240-b925-9fcb578875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002ef-9e8a-4fc3-b22e-485bc02c7a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c1cd91d-c4c1-4b1f-bf3c-da1bcff6acc3}" ma:internalName="TaxCatchAll" ma:showField="CatchAllData" ma:web="409002ef-9e8a-4fc3-b22e-485bc02c7a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00bc1-66a0-4240-b925-9fcb57887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9f67f5-16ba-4767-9c7c-402f9af90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00bc1-66a0-4240-b925-9fcb57887595">
      <Terms xmlns="http://schemas.microsoft.com/office/infopath/2007/PartnerControls"/>
    </lcf76f155ced4ddcb4097134ff3c332f>
    <TaxCatchAll xmlns="409002ef-9e8a-4fc3-b22e-485bc02c7a38" xsi:nil="true"/>
  </documentManagement>
</p:properties>
</file>

<file path=customXml/itemProps1.xml><?xml version="1.0" encoding="utf-8"?>
<ds:datastoreItem xmlns:ds="http://schemas.openxmlformats.org/officeDocument/2006/customXml" ds:itemID="{3856B2CF-8FF9-4949-B836-660842890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002ef-9e8a-4fc3-b22e-485bc02c7a38"/>
    <ds:schemaRef ds:uri="71000bc1-66a0-4240-b925-9fcb57887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FE26E-7324-437D-B2B1-0571FE3DD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8D5C2-5CEC-4CAD-A077-1A0BD8ADE5C8}">
  <ds:schemaRefs>
    <ds:schemaRef ds:uri="http://schemas.microsoft.com/office/2006/metadata/properties"/>
    <ds:schemaRef ds:uri="http://schemas.microsoft.com/office/infopath/2007/PartnerControls"/>
    <ds:schemaRef ds:uri="71000bc1-66a0-4240-b925-9fcb57887595"/>
    <ds:schemaRef ds:uri="409002ef-9e8a-4fc3-b22e-485bc02c7a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571</Words>
  <Application>Microsoft Office PowerPoint</Application>
  <PresentationFormat>Widescreen</PresentationFormat>
  <Paragraphs>74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DM Serif Display</vt:lpstr>
      <vt:lpstr>Frutiger LT 75 Black</vt:lpstr>
      <vt:lpstr>Noto Sans</vt:lpstr>
      <vt:lpstr>Noto Sans Light</vt:lpstr>
      <vt:lpstr>Noto Serif</vt:lpstr>
      <vt:lpstr>TheSerifB W7 Bold</vt:lpstr>
      <vt:lpstr>1_Office Theme</vt:lpstr>
      <vt:lpstr>Addressing Manual Handling in the Wind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Burton</dc:creator>
  <cp:lastModifiedBy>Olivia Burton</cp:lastModifiedBy>
  <cp:revision>1</cp:revision>
  <dcterms:created xsi:type="dcterms:W3CDTF">2025-06-19T15:46:48Z</dcterms:created>
  <dcterms:modified xsi:type="dcterms:W3CDTF">2025-06-20T09:54:57Z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0x01010042FE0D3B6C138D45B49B866DDF0557D5</vt:lpwstr>
  </property>
  <property fmtid="{D5CDD505-2E9C-101B-9397-08002B2CF9AE}" pid="3" name="MediaServiceImageTags">
    <vt:lpwstr/>
  </property>
</Properties>
</file>