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82" r:id="rId5"/>
    <p:sldId id="271" r:id="rId6"/>
    <p:sldId id="289" r:id="rId7"/>
    <p:sldId id="284" r:id="rId8"/>
    <p:sldId id="259" r:id="rId9"/>
    <p:sldId id="276" r:id="rId10"/>
    <p:sldId id="288" r:id="rId11"/>
    <p:sldId id="280" r:id="rId12"/>
    <p:sldId id="285" r:id="rId13"/>
    <p:sldId id="286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39599-FA3B-48AE-828A-9E0C90789027}" v="1" dt="2025-06-20T10:04:0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Burton" userId="62a4817e-bc24-4eee-95b1-6275ca254eb4" providerId="ADAL" clId="{4E239599-FA3B-48AE-828A-9E0C90789027}"/>
    <pc:docChg chg="custSel modSld">
      <pc:chgData name="Olivia Burton" userId="62a4817e-bc24-4eee-95b1-6275ca254eb4" providerId="ADAL" clId="{4E239599-FA3B-48AE-828A-9E0C90789027}" dt="2025-06-20T10:04:23.865" v="4" actId="1076"/>
      <pc:docMkLst>
        <pc:docMk/>
      </pc:docMkLst>
      <pc:sldChg chg="addSp delSp modSp mod delAnim modAnim">
        <pc:chgData name="Olivia Burton" userId="62a4817e-bc24-4eee-95b1-6275ca254eb4" providerId="ADAL" clId="{4E239599-FA3B-48AE-828A-9E0C90789027}" dt="2025-06-20T10:04:23.865" v="4" actId="1076"/>
        <pc:sldMkLst>
          <pc:docMk/>
          <pc:sldMk cId="4270456653" sldId="259"/>
        </pc:sldMkLst>
        <pc:picChg chg="add mod">
          <ac:chgData name="Olivia Burton" userId="62a4817e-bc24-4eee-95b1-6275ca254eb4" providerId="ADAL" clId="{4E239599-FA3B-48AE-828A-9E0C90789027}" dt="2025-06-20T10:04:23.865" v="4" actId="1076"/>
          <ac:picMkLst>
            <pc:docMk/>
            <pc:sldMk cId="4270456653" sldId="259"/>
            <ac:picMk id="2" creationId="{AE080241-5382-A5FF-8CAD-E415047FB62E}"/>
          </ac:picMkLst>
        </pc:picChg>
        <pc:picChg chg="del">
          <ac:chgData name="Olivia Burton" userId="62a4817e-bc24-4eee-95b1-6275ca254eb4" providerId="ADAL" clId="{4E239599-FA3B-48AE-828A-9E0C90789027}" dt="2025-06-20T09:58:06.207" v="0" actId="478"/>
          <ac:picMkLst>
            <pc:docMk/>
            <pc:sldMk cId="4270456653" sldId="259"/>
            <ac:picMk id="3" creationId="{72198659-5E8E-F7D7-5327-7A2EC4CDDD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AC92B-C013-437F-8479-2505197CB463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A23B-B4E5-4AE7-913E-A65DED201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60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solidFill>
                <a:srgbClr val="231F5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29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A7B8D-DF39-EBFB-EE80-E0276C04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56D19-4C63-3297-E2D2-1327E3B86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C507B-03D0-5686-6DB5-CD6B5B42D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D808-370A-7BFB-3926-2CBACDCE5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7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err="1">
                <a:solidFill>
                  <a:srgbClr val="212529"/>
                </a:solidFill>
                <a:latin typeface="Arial" panose="020B0604020202020204" pitchFamily="34" charset="0"/>
              </a:rPr>
              <a:t>SafetyOn</a:t>
            </a:r>
            <a:endParaRPr lang="en-GB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industry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UK, Ireland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industries, including offshore wind, conventional generation and power networks, in the UK, Ireland and beyond as appropriate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G+</a:t>
            </a:r>
          </a:p>
          <a:p>
            <a:pPr algn="l">
              <a:buNone/>
            </a:pPr>
            <a:r>
              <a:rPr lang="en-GB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G+ is the global health and safety organisation,</a:t>
            </a: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bringing together the offshore wind industry to pursue shared goals and outcomes. It is run in partnership with the Energy Institute, which provides the secretariat and supports its work.</a:t>
            </a:r>
          </a:p>
          <a:p>
            <a:pPr algn="l">
              <a:buNone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G+ main work areas: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Incident data reporting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Good practice guidance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Safe by Design workshops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Learning from incidents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Wind Turbine Safety Rules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Lifesaving Rules</a:t>
            </a:r>
            <a:endParaRPr lang="en-GB" b="0" i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1CEE-8E94-CC33-F322-8DFEE1AC1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BA3C4-FCFC-826E-06ED-6C00848EC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6A710-49B0-A7CD-760E-F574BBFCE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EC10C-5A0D-5203-4A84-E6880F2A3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01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Additional questions to encourage discussion:</a:t>
            </a:r>
          </a:p>
          <a:p>
            <a:pPr marL="228600" indent="-228600" algn="l">
              <a:buAutoNum type="arabicPeriod"/>
            </a:pP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Do you agree with their definitions of manual handling? What else would you add?</a:t>
            </a:r>
          </a:p>
          <a:p>
            <a:pPr marL="228600" indent="-228600" algn="l">
              <a:buAutoNum type="arabicPeriod"/>
            </a:pP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Why do you make considerations in your day-to-day? Do you have personal considerations?</a:t>
            </a:r>
          </a:p>
          <a:p>
            <a:pPr marL="228600" indent="-228600" algn="l">
              <a:buAutoNum type="arabicPeriod"/>
            </a:pP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have you or others done to reduce potential manual handling incidents?</a:t>
            </a:r>
          </a:p>
          <a:p>
            <a:pPr marL="228600" indent="-228600" algn="l">
              <a:buAutoNum type="arabicPeriod"/>
            </a:pP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Have you seen this at work? How would a manual handling culture be reflected?</a:t>
            </a:r>
          </a:p>
          <a:p>
            <a:pPr marL="228600" indent="-228600" algn="l">
              <a:buAutoNum type="arabicPeriod"/>
            </a:pP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If a scenario is shared, the following slides “Toolbox Talk” could be used to discuss the incident.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D2A89-9A70-E931-EA09-0F29DB501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8E1C2-A568-4B35-6ABD-8B7978268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70888-E864-0A53-3A3D-1F15C135D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B274A-ED01-6848-6335-AB95FB1B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16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0B2D-BCA3-C66B-3D7D-1882F3B4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8ADF3-3D35-0270-9AEC-7B25A4827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AB687-6A8C-063D-AC1E-6F2F3D146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EECA6-E283-C9B3-6FB7-B945A7EEE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5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98AA-BEC3-BA8D-3624-1B2ADC5B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62216-1EE2-0D9F-F7BA-5892A2AD7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2EAF61-D3F3-5DFF-994C-23542EFFE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9EC40-3C97-CCF0-3BD4-8164D9D21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5C061-E383-47C7-A236-6F4AAB4E85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9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2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6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7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74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2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5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8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0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27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hyperlink" Target="http://www.gplusoffshorewind.com/" TargetMode="External"/><Relationship Id="rId10" Type="http://schemas.openxmlformats.org/officeDocument/2006/relationships/hyperlink" Target="http://www.safetyon.com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7.jpe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hyperlink" Target="https://safetyon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plusoffshorewind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Ow_t-X76nA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0BD7-19B7-3A08-20EE-7FE83E199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6810" y="913181"/>
            <a:ext cx="8710396" cy="1578149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231F58"/>
                </a:solidFill>
                <a:latin typeface="DM Serif Display" pitchFamily="2" charset="0"/>
              </a:rPr>
              <a:t>Addressing Manual Handling in the Wind Industry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748092-C0CC-9661-9A6C-21528E1321CE}"/>
              </a:ext>
            </a:extLst>
          </p:cNvPr>
          <p:cNvSpPr/>
          <p:nvPr/>
        </p:nvSpPr>
        <p:spPr>
          <a:xfrm>
            <a:off x="-3054699" y="0"/>
            <a:ext cx="6232850" cy="6858000"/>
          </a:xfrm>
          <a:prstGeom prst="ellipse">
            <a:avLst/>
          </a:prstGeom>
          <a:noFill/>
          <a:ln w="38100">
            <a:solidFill>
              <a:srgbClr val="95C1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0FEBA7F5-7A31-FDC4-41B3-0756F69E3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31" y="4466505"/>
            <a:ext cx="2150437" cy="2410640"/>
          </a:xfrm>
          <a:prstGeom prst="rect">
            <a:avLst/>
          </a:prstGeom>
        </p:spPr>
      </p:pic>
      <p:pic>
        <p:nvPicPr>
          <p:cNvPr id="29" name="Picture 28" descr="A blue and black logo&#10;&#10;AI-generated content may be incorrect.">
            <a:extLst>
              <a:ext uri="{FF2B5EF4-FFF2-40B4-BE49-F238E27FC236}">
                <a16:creationId xmlns:a16="http://schemas.microsoft.com/office/drawing/2014/main" id="{A89F4517-EED7-5ADC-80F3-0365F479F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42" y="113237"/>
            <a:ext cx="1917710" cy="43609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4EC3EEB-057B-689D-D88C-A38C5372A178}"/>
              </a:ext>
            </a:extLst>
          </p:cNvPr>
          <p:cNvSpPr/>
          <p:nvPr/>
        </p:nvSpPr>
        <p:spPr>
          <a:xfrm>
            <a:off x="-3083171" y="11725"/>
            <a:ext cx="6329981" cy="6858000"/>
          </a:xfrm>
          <a:prstGeom prst="ellipse">
            <a:avLst/>
          </a:prstGeom>
          <a:noFill/>
          <a:ln w="19050">
            <a:solidFill>
              <a:srgbClr val="95C1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E495AD1-B821-A796-9425-A9377680F4DA}"/>
              </a:ext>
            </a:extLst>
          </p:cNvPr>
          <p:cNvSpPr/>
          <p:nvPr/>
        </p:nvSpPr>
        <p:spPr>
          <a:xfrm>
            <a:off x="-3083171" y="3354"/>
            <a:ext cx="6399127" cy="6858000"/>
          </a:xfrm>
          <a:prstGeom prst="ellipse">
            <a:avLst/>
          </a:prstGeom>
          <a:noFill/>
          <a:ln w="9525">
            <a:solidFill>
              <a:srgbClr val="95C1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B1303D-3563-4189-96BA-A2209393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r="24537"/>
          <a:stretch/>
        </p:blipFill>
        <p:spPr>
          <a:xfrm>
            <a:off x="-3054700" y="0"/>
            <a:ext cx="6208865" cy="6858000"/>
          </a:xfrm>
          <a:prstGeom prst="ellipse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DA8E75-6B03-D831-4E99-320D255EF9AC}"/>
              </a:ext>
            </a:extLst>
          </p:cNvPr>
          <p:cNvSpPr txBox="1">
            <a:spLocks/>
          </p:cNvSpPr>
          <p:nvPr/>
        </p:nvSpPr>
        <p:spPr>
          <a:xfrm>
            <a:off x="3222824" y="2491330"/>
            <a:ext cx="8710396" cy="1578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srgbClr val="8EBF45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 Talk 1: </a:t>
            </a: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8EBF45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srgbClr val="8EBF45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</a:p>
        </p:txBody>
      </p:sp>
      <p:pic>
        <p:nvPicPr>
          <p:cNvPr id="4" name="Picture 3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067694D1-BBC5-1211-1DB5-70C4DAA5E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66" y="4577406"/>
            <a:ext cx="3392397" cy="2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41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7A67-59CF-DF42-0D03-F4C53ECE9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rane on a tower near water&#10;&#10;AI-generated content may be incorrect.">
            <a:extLst>
              <a:ext uri="{FF2B5EF4-FFF2-40B4-BE49-F238E27FC236}">
                <a16:creationId xmlns:a16="http://schemas.microsoft.com/office/drawing/2014/main" id="{9616DEEF-EA00-F045-9A33-67D1E6CDF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8"/>
          <a:stretch>
            <a:fillRect/>
          </a:stretch>
        </p:blipFill>
        <p:spPr>
          <a:xfrm>
            <a:off x="0" y="-1"/>
            <a:ext cx="12192000" cy="5396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975BA7-5D30-30C0-5182-714DA4B785D1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5D16E-A774-5E4A-6CA1-54678883AA6D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EEEE12-02E9-DAFC-7851-6104594F5285}"/>
              </a:ext>
            </a:extLst>
          </p:cNvPr>
          <p:cNvGrpSpPr/>
          <p:nvPr/>
        </p:nvGrpSpPr>
        <p:grpSpPr>
          <a:xfrm>
            <a:off x="2657632" y="4267929"/>
            <a:ext cx="6876737" cy="832709"/>
            <a:chOff x="304806" y="4331893"/>
            <a:chExt cx="8535029" cy="832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9ED693-12D2-A1A1-3A4C-6DCE88BB74F2}"/>
                </a:ext>
              </a:extLst>
            </p:cNvPr>
            <p:cNvSpPr/>
            <p:nvPr/>
          </p:nvSpPr>
          <p:spPr>
            <a:xfrm>
              <a:off x="304806" y="4331893"/>
              <a:ext cx="8535029" cy="83270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745C4C-E130-3B8B-E42D-6E471BDACA32}"/>
                </a:ext>
              </a:extLst>
            </p:cNvPr>
            <p:cNvSpPr txBox="1"/>
            <p:nvPr/>
          </p:nvSpPr>
          <p:spPr>
            <a:xfrm>
              <a:off x="304807" y="4331893"/>
              <a:ext cx="8381136" cy="707886"/>
            </a:xfrm>
            <a:prstGeom prst="rect">
              <a:avLst/>
            </a:prstGeom>
            <a:solidFill>
              <a:srgbClr val="F3EDE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4. Ask 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yourself or your crew?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C32FF9-ABDC-7911-9090-C40755FE379C}"/>
              </a:ext>
            </a:extLst>
          </p:cNvPr>
          <p:cNvSpPr txBox="1"/>
          <p:nvPr/>
        </p:nvSpPr>
        <p:spPr>
          <a:xfrm>
            <a:off x="121920" y="78492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8E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Talk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98CEB4-026C-4D02-6FD6-A62240B2F382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9824C547-CCCE-D539-693C-B1614080D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" y="6522450"/>
            <a:ext cx="1036571" cy="235720"/>
          </a:xfrm>
          <a:prstGeom prst="rect">
            <a:avLst/>
          </a:prstGeom>
        </p:spPr>
      </p:pic>
      <p:pic>
        <p:nvPicPr>
          <p:cNvPr id="16" name="Picture 15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2BBB5E82-AFA4-8102-ACF2-0E1C8D798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17" name="Picture 16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BA911734-0DA7-9BB3-C6FA-A0E83A7CA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546FD-9560-FD4B-1DEF-DE6FC76EE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 turbines in a field with Codrington Wind Farm in the background&#10;&#10;Description automatically generated">
            <a:extLst>
              <a:ext uri="{FF2B5EF4-FFF2-40B4-BE49-F238E27FC236}">
                <a16:creationId xmlns:a16="http://schemas.microsoft.com/office/drawing/2014/main" id="{56300D23-F48E-F44D-8316-AA376F84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 b="49472"/>
          <a:stretch>
            <a:fillRect/>
          </a:stretch>
        </p:blipFill>
        <p:spPr>
          <a:xfrm>
            <a:off x="0" y="4057401"/>
            <a:ext cx="12192000" cy="2800599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910A7D-DCC4-0F07-FE6F-B2EADDA3D9A7}"/>
              </a:ext>
            </a:extLst>
          </p:cNvPr>
          <p:cNvSpPr txBox="1"/>
          <p:nvPr/>
        </p:nvSpPr>
        <p:spPr>
          <a:xfrm>
            <a:off x="3362100" y="4086312"/>
            <a:ext cx="5467801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EBF45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 up for our newsletters</a:t>
            </a:r>
          </a:p>
        </p:txBody>
      </p:sp>
      <p:pic>
        <p:nvPicPr>
          <p:cNvPr id="3" name="Picture 2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DA9BFFB2-A78B-A225-B891-A8B36B82B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3" y="46799"/>
            <a:ext cx="1147358" cy="1286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48F4C-3A77-05ED-2890-4CA96C8BE500}"/>
              </a:ext>
            </a:extLst>
          </p:cNvPr>
          <p:cNvSpPr txBox="1"/>
          <p:nvPr/>
        </p:nvSpPr>
        <p:spPr>
          <a:xfrm>
            <a:off x="6065856" y="1138371"/>
            <a:ext cx="5974080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  <a:hlinkClick r:id="rId5"/>
              </a:rPr>
              <a:t>www.gplusoffshorewind.com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@gplusglobalofw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@G+ Global Offshore Wind Health and Safety Organisation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gplus@energyinst.org</a:t>
            </a:r>
          </a:p>
        </p:txBody>
      </p:sp>
      <p:pic>
        <p:nvPicPr>
          <p:cNvPr id="10" name="Picture 2" descr="Image result for linkedin">
            <a:extLst>
              <a:ext uri="{FF2B5EF4-FFF2-40B4-BE49-F238E27FC236}">
                <a16:creationId xmlns:a16="http://schemas.microsoft.com/office/drawing/2014/main" id="{3626F5F7-7124-60BE-3EC3-B8BE21BD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387" y="2530579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ternet, site, web, website icon">
            <a:extLst>
              <a:ext uri="{FF2B5EF4-FFF2-40B4-BE49-F238E27FC236}">
                <a16:creationId xmlns:a16="http://schemas.microsoft.com/office/drawing/2014/main" id="{F50EB9D0-FD3F-719E-361F-B41197F2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387" y="1098179"/>
            <a:ext cx="469618" cy="4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D2AFA8B-79DB-563C-524C-598126C0D9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769" y="3245970"/>
            <a:ext cx="469618" cy="469618"/>
          </a:xfrm>
          <a:prstGeom prst="rect">
            <a:avLst/>
          </a:prstGeom>
        </p:spPr>
      </p:pic>
      <p:pic>
        <p:nvPicPr>
          <p:cNvPr id="21" name="Picture 20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A5C68E50-AD83-4173-3A25-3870C206C1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5" y="1815188"/>
            <a:ext cx="468000" cy="46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CF3A89-6F28-C2FF-42B1-EB52FC580974}"/>
              </a:ext>
            </a:extLst>
          </p:cNvPr>
          <p:cNvSpPr txBox="1"/>
          <p:nvPr/>
        </p:nvSpPr>
        <p:spPr>
          <a:xfrm>
            <a:off x="152064" y="1141519"/>
            <a:ext cx="5299236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  <a:hlinkClick r:id="rId10"/>
              </a:rPr>
              <a:t>www.safetyon.com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@SafetyOnTweets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@SafetyOn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safetyon@energyinst.org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TheSerifB W7 Bold"/>
              <a:ea typeface="+mn-ea"/>
              <a:cs typeface="+mn-cs"/>
            </a:endParaRPr>
          </a:p>
        </p:txBody>
      </p:sp>
      <p:pic>
        <p:nvPicPr>
          <p:cNvPr id="24" name="Picture 23" descr="A qr code with circles&#10;&#10;AI-generated content may be incorrect.">
            <a:extLst>
              <a:ext uri="{FF2B5EF4-FFF2-40B4-BE49-F238E27FC236}">
                <a16:creationId xmlns:a16="http://schemas.microsoft.com/office/drawing/2014/main" id="{5FFB0510-40C7-AB0C-8F22-7AAC926653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0" y="4746797"/>
            <a:ext cx="1736550" cy="1736550"/>
          </a:xfrm>
          <a:prstGeom prst="rect">
            <a:avLst/>
          </a:prstGeom>
        </p:spPr>
      </p:pic>
      <p:pic>
        <p:nvPicPr>
          <p:cNvPr id="26" name="Picture 25" descr="A qr code with circles&#10;&#10;AI-generated content may be incorrect.">
            <a:extLst>
              <a:ext uri="{FF2B5EF4-FFF2-40B4-BE49-F238E27FC236}">
                <a16:creationId xmlns:a16="http://schemas.microsoft.com/office/drawing/2014/main" id="{F2C97329-6A0D-E89E-14DA-AA0723C31B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41" y="4746797"/>
            <a:ext cx="1736550" cy="1736550"/>
          </a:xfrm>
          <a:prstGeom prst="rect">
            <a:avLst/>
          </a:prstGeom>
        </p:spPr>
      </p:pic>
      <p:pic>
        <p:nvPicPr>
          <p:cNvPr id="2" name="Picture 1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3CD22AB0-D6ED-E47D-C436-94E5068CCB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5"/>
            <a:ext cx="2104600" cy="1483653"/>
          </a:xfrm>
          <a:prstGeom prst="rect">
            <a:avLst/>
          </a:prstGeom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24532915-445D-3DC8-024F-AFE767E2CC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92" y="124668"/>
            <a:ext cx="1036571" cy="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79E455F3-BBCB-C32C-6672-9E6E2DB1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3" y="10783"/>
            <a:ext cx="1571871" cy="11081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23096" b="10088"/>
          <a:stretch/>
        </p:blipFill>
        <p:spPr>
          <a:xfrm>
            <a:off x="20" y="1129667"/>
            <a:ext cx="12191980" cy="5728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360216" y="1422400"/>
            <a:ext cx="5236696" cy="532632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1322474" y="199707"/>
            <a:ext cx="3098802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6EB885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About </a:t>
            </a:r>
            <a:r>
              <a:rPr kumimoji="0" lang="en-GB" sz="3200" b="0" i="0" u="none" strike="noStrike" kern="1200" cap="none" spc="0" normalizeH="0" baseline="0" noProof="0" err="1">
                <a:ln>
                  <a:noFill/>
                </a:ln>
                <a:solidFill>
                  <a:srgbClr val="108573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SafetyOn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08573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Frutiger LT 75 Black" panose="020B080303050403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369993" y="1624637"/>
            <a:ext cx="52366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8573"/>
                </a:highligh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Inspiring a safer and healthier onshore wind industry</a:t>
            </a: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108573"/>
              </a:highlight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926625" y="3556331"/>
            <a:ext cx="389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Providing advice, sharing best industry practice, promoting, innovation and creating positive change in the UK and Ireland’s onshore wind industry 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565C581-BB85-D55D-0B95-45DE367DCEE9}"/>
              </a:ext>
            </a:extLst>
          </p:cNvPr>
          <p:cNvSpPr txBox="1">
            <a:spLocks/>
          </p:cNvSpPr>
          <p:nvPr/>
        </p:nvSpPr>
        <p:spPr>
          <a:xfrm>
            <a:off x="9063873" y="226113"/>
            <a:ext cx="2084910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About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E30014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G+</a:t>
            </a:r>
          </a:p>
        </p:txBody>
      </p:sp>
      <p:pic>
        <p:nvPicPr>
          <p:cNvPr id="4" name="Picture 3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51D893D2-C591-7906-B72D-D73724ED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30" y="0"/>
            <a:ext cx="1036570" cy="11619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BEB65F-445E-857A-EC76-007AB20778C9}"/>
              </a:ext>
            </a:extLst>
          </p:cNvPr>
          <p:cNvSpPr/>
          <p:nvPr/>
        </p:nvSpPr>
        <p:spPr>
          <a:xfrm>
            <a:off x="6592040" y="1422401"/>
            <a:ext cx="5236696" cy="5326328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39F4A-1547-F30E-3928-40306C0CC8F5}"/>
              </a:ext>
            </a:extLst>
          </p:cNvPr>
          <p:cNvSpPr txBox="1"/>
          <p:nvPr/>
        </p:nvSpPr>
        <p:spPr>
          <a:xfrm>
            <a:off x="6736625" y="1624637"/>
            <a:ext cx="49370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31F58"/>
                </a:highligh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 Offshore Wind Health and Safety Organisation</a:t>
            </a: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231F58"/>
              </a:highlight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728C1-85C1-18A7-387C-A1436950770B}"/>
              </a:ext>
            </a:extLst>
          </p:cNvPr>
          <p:cNvSpPr txBox="1"/>
          <p:nvPr/>
        </p:nvSpPr>
        <p:spPr>
          <a:xfrm>
            <a:off x="7118623" y="3429000"/>
            <a:ext cx="3890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Driving world class health and safety performance through collaboration on incident reporting, good practice, improving design safety and sharing lessons from incidents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5EB8F-DA96-6DCE-487E-17248A57CFAF}"/>
              </a:ext>
            </a:extLst>
          </p:cNvPr>
          <p:cNvSpPr txBox="1"/>
          <p:nvPr/>
        </p:nvSpPr>
        <p:spPr>
          <a:xfrm>
            <a:off x="6590515" y="6440951"/>
            <a:ext cx="523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Find out more at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hlinkClick r:id="rId6"/>
              </a:rPr>
              <a:t>gplusoffshorewind.com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800E5C-FCB6-5D68-B665-47FDEFE20D8E}"/>
              </a:ext>
            </a:extLst>
          </p:cNvPr>
          <p:cNvSpPr txBox="1"/>
          <p:nvPr/>
        </p:nvSpPr>
        <p:spPr>
          <a:xfrm>
            <a:off x="359722" y="6427511"/>
            <a:ext cx="523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Find out more at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hlinkClick r:id="rId7"/>
              </a:rPr>
              <a:t>safetyon.com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 </a:t>
            </a:r>
          </a:p>
        </p:txBody>
      </p:sp>
      <p:pic>
        <p:nvPicPr>
          <p:cNvPr id="19" name="Picture 18" descr="A blue and black logo&#10;&#10;AI-generated content may be incorrect.">
            <a:extLst>
              <a:ext uri="{FF2B5EF4-FFF2-40B4-BE49-F238E27FC236}">
                <a16:creationId xmlns:a16="http://schemas.microsoft.com/office/drawing/2014/main" id="{0FB5E47E-DFD8-9020-0DEE-DFFF67E87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14" y="427001"/>
            <a:ext cx="1036571" cy="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5D39-2D3F-8835-41BA-07372107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5C9E65-0243-BACC-A3A3-A1025C09D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236F8CFF-24D2-423B-06FB-9A727AE65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23096" b="10088"/>
          <a:stretch/>
        </p:blipFill>
        <p:spPr>
          <a:xfrm>
            <a:off x="20" y="1129667"/>
            <a:ext cx="12191980" cy="572833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BF06F2A8-328F-B695-A3BD-C6885EC13950}"/>
              </a:ext>
            </a:extLst>
          </p:cNvPr>
          <p:cNvSpPr txBox="1">
            <a:spLocks/>
          </p:cNvSpPr>
          <p:nvPr/>
        </p:nvSpPr>
        <p:spPr>
          <a:xfrm>
            <a:off x="1507253" y="233688"/>
            <a:ext cx="7950833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8EBF45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Frutiger LT 75 Black" panose="020B0803030504030204" pitchFamily="34" charset="0"/>
                <a:ea typeface="+mj-ea"/>
                <a:cs typeface="+mj-cs"/>
              </a:rPr>
              <a:t>Why manual handling?</a:t>
            </a:r>
          </a:p>
        </p:txBody>
      </p:sp>
      <p:pic>
        <p:nvPicPr>
          <p:cNvPr id="4" name="Picture 3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8BE87954-9EA3-6BCB-A503-E75C71132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72" y="-126"/>
            <a:ext cx="1036570" cy="11619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E43A80-7D4F-51D1-A90D-DB8863E20D1B}"/>
              </a:ext>
            </a:extLst>
          </p:cNvPr>
          <p:cNvSpPr/>
          <p:nvPr/>
        </p:nvSpPr>
        <p:spPr>
          <a:xfrm>
            <a:off x="518285" y="1656633"/>
            <a:ext cx="11310451" cy="509209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457C8-9E68-07EF-66BE-7D93F714603F}"/>
              </a:ext>
            </a:extLst>
          </p:cNvPr>
          <p:cNvSpPr txBox="1"/>
          <p:nvPr/>
        </p:nvSpPr>
        <p:spPr>
          <a:xfrm>
            <a:off x="884254" y="2090172"/>
            <a:ext cx="101047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Manual handling encompasses a wide range of incidents, with many crossovers and misconceptions. It is the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leading cause of injuries in the wind industry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both on and offshore.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This video campaign aims to illustrate these incidents, suggesting good practice, rooted on actual on-site experience and reflective of all phases of projects both for the onshore and offshore wind industry. </a:t>
            </a:r>
          </a:p>
        </p:txBody>
      </p:sp>
      <p:pic>
        <p:nvPicPr>
          <p:cNvPr id="2" name="Picture 1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8095BFAF-9858-4CFA-1DE0-D55616F22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342" y="53767"/>
            <a:ext cx="1571871" cy="1108102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A4C58145-279F-1836-8823-CA6E2AE31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" y="99624"/>
            <a:ext cx="1036571" cy="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EA65-71AA-9316-64C8-E7C5186D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ue and orange rectangular boxes with white text&#10;&#10;AI-generated content may be incorrect.">
            <a:extLst>
              <a:ext uri="{FF2B5EF4-FFF2-40B4-BE49-F238E27FC236}">
                <a16:creationId xmlns:a16="http://schemas.microsoft.com/office/drawing/2014/main" id="{E4D699EF-247C-8B29-0D69-5E570DE68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9710F5B6-8CA3-4D83-2D10-4D026F164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10" name="Picture 9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99ABA9AF-A075-512E-FCC4-322C306D7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EF6C13F-4E7D-D887-3324-A89A1BA43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" y="99624"/>
            <a:ext cx="1036571" cy="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0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B1D57C-4995-C5C6-BFF1-BF09795181D6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1893F597-404D-C823-3134-061EBAC7C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844" y="5615612"/>
            <a:ext cx="553156" cy="620088"/>
          </a:xfrm>
          <a:prstGeom prst="rect">
            <a:avLst/>
          </a:prstGeom>
        </p:spPr>
      </p:pic>
      <p:pic>
        <p:nvPicPr>
          <p:cNvPr id="6" name="Picture 5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23285D7B-3387-DB0D-37AD-CDE001D88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844" y="6235700"/>
            <a:ext cx="553156" cy="389952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B90D95B7-5B49-9C2D-90F5-0228622C4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" y="99624"/>
            <a:ext cx="1036571" cy="235720"/>
          </a:xfrm>
          <a:prstGeom prst="rect">
            <a:avLst/>
          </a:prstGeom>
        </p:spPr>
      </p:pic>
      <p:pic>
        <p:nvPicPr>
          <p:cNvPr id="2" name="Online Media 1" title="1. G+/SafetyOn Manual Handling Campaign: What is manual handling?">
            <a:hlinkClick r:id="" action="ppaction://media"/>
            <a:extLst>
              <a:ext uri="{FF2B5EF4-FFF2-40B4-BE49-F238E27FC236}">
                <a16:creationId xmlns:a16="http://schemas.microsoft.com/office/drawing/2014/main" id="{AE080241-5382-A5FF-8CAD-E415047FB6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50526" y="704600"/>
            <a:ext cx="10890948" cy="6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echnician loading a bag into a van">
            <a:extLst>
              <a:ext uri="{FF2B5EF4-FFF2-40B4-BE49-F238E27FC236}">
                <a16:creationId xmlns:a16="http://schemas.microsoft.com/office/drawing/2014/main" id="{6BC78240-F272-F96D-5093-3934875FA4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8E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F03E4-47E2-46DA-8FB0-B6BE7084932B}"/>
              </a:ext>
            </a:extLst>
          </p:cNvPr>
          <p:cNvSpPr txBox="1"/>
          <p:nvPr/>
        </p:nvSpPr>
        <p:spPr>
          <a:xfrm>
            <a:off x="1989574" y="3853040"/>
            <a:ext cx="835018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 you encounter manual handling in your work tasks?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do you think it is the leading cause of injuries?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can we keep each other safe regarding manual handling in the workplace?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can be challenging about recognising and act on manual handling risks?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Have you ever experienced a manual handling injury, or a close call?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B29C4-C977-BEC2-EDF1-DB18C203EC31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E5ADB972-02E6-20D7-B8D8-B7D2E286F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" y="6522450"/>
            <a:ext cx="1036571" cy="235720"/>
          </a:xfrm>
          <a:prstGeom prst="rect">
            <a:avLst/>
          </a:prstGeom>
        </p:spPr>
      </p:pic>
      <p:pic>
        <p:nvPicPr>
          <p:cNvPr id="16" name="Picture 15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61ED9A64-09D6-9014-812B-E376DF73E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17" name="Picture 16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50AB8723-30E8-DD91-A0C2-F8347049E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9F9E7-F845-4DEE-176F-02402F530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hand holding a bag&#10;&#10;AI-generated content may be incorrect.">
            <a:extLst>
              <a:ext uri="{FF2B5EF4-FFF2-40B4-BE49-F238E27FC236}">
                <a16:creationId xmlns:a16="http://schemas.microsoft.com/office/drawing/2014/main" id="{A43C7393-11DC-E930-CC48-2E531DB29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3"/>
          <a:stretch>
            <a:fillRect/>
          </a:stretch>
        </p:blipFill>
        <p:spPr>
          <a:xfrm>
            <a:off x="0" y="0"/>
            <a:ext cx="12192000" cy="3930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8FCB3F-DAF2-0AE9-8EFA-E228F067154F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89B6BC-F4BB-108D-249A-52EA1AF83C8E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E2A0D-8B3B-BD7D-CC34-96CAA7C5B744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8E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Talk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CD620-9F3A-C6A5-CE89-E69E9948D163}"/>
              </a:ext>
            </a:extLst>
          </p:cNvPr>
          <p:cNvGrpSpPr/>
          <p:nvPr/>
        </p:nvGrpSpPr>
        <p:grpSpPr>
          <a:xfrm>
            <a:off x="3600343" y="4331893"/>
            <a:ext cx="4991315" cy="832709"/>
            <a:chOff x="3352165" y="4331893"/>
            <a:chExt cx="5487669" cy="8327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A2106D-9AF0-A629-FB46-3C3CA725823C}"/>
                </a:ext>
              </a:extLst>
            </p:cNvPr>
            <p:cNvSpPr/>
            <p:nvPr/>
          </p:nvSpPr>
          <p:spPr>
            <a:xfrm>
              <a:off x="3506056" y="4331893"/>
              <a:ext cx="5333778" cy="83270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6B5A92-A77F-9F7D-D8A3-4A099D529F1F}"/>
                </a:ext>
              </a:extLst>
            </p:cNvPr>
            <p:cNvSpPr txBox="1"/>
            <p:nvPr/>
          </p:nvSpPr>
          <p:spPr>
            <a:xfrm>
              <a:off x="3352165" y="4331893"/>
              <a:ext cx="5333776" cy="707886"/>
            </a:xfrm>
            <a:prstGeom prst="rect">
              <a:avLst/>
            </a:prstGeom>
            <a:solidFill>
              <a:srgbClr val="F3EDE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1. What 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happened?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C47D5C-68CB-45EF-B5E5-57CC8962D831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F9498151-17B0-5852-3CDC-E75D2576D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" y="6522450"/>
            <a:ext cx="1036571" cy="235720"/>
          </a:xfrm>
          <a:prstGeom prst="rect">
            <a:avLst/>
          </a:prstGeom>
        </p:spPr>
      </p:pic>
      <p:pic>
        <p:nvPicPr>
          <p:cNvPr id="18" name="Picture 17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61A42E71-22C5-2663-B7A2-CD5F97695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21" name="Picture 20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A5CEF07F-A217-4A21-006F-078BD764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6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warehouse&#10;&#10;AI-generated content may be incorrect.">
            <a:extLst>
              <a:ext uri="{FF2B5EF4-FFF2-40B4-BE49-F238E27FC236}">
                <a16:creationId xmlns:a16="http://schemas.microsoft.com/office/drawing/2014/main" id="{C53D19B0-C722-C152-7445-25E60A820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ACE4D6-F916-4AE3-147A-7260C2B5AF3D}"/>
              </a:ext>
            </a:extLst>
          </p:cNvPr>
          <p:cNvGrpSpPr/>
          <p:nvPr/>
        </p:nvGrpSpPr>
        <p:grpSpPr>
          <a:xfrm>
            <a:off x="3456005" y="4270048"/>
            <a:ext cx="5279990" cy="832709"/>
            <a:chOff x="2533658" y="4331893"/>
            <a:chExt cx="6306177" cy="832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0B3C35-A720-8018-C281-BC4388E59658}"/>
                </a:ext>
              </a:extLst>
            </p:cNvPr>
            <p:cNvSpPr/>
            <p:nvPr/>
          </p:nvSpPr>
          <p:spPr>
            <a:xfrm>
              <a:off x="2533658" y="4331893"/>
              <a:ext cx="6306177" cy="83270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387C2E-B261-3D25-10D1-57A9C14E7C3A}"/>
                </a:ext>
              </a:extLst>
            </p:cNvPr>
            <p:cNvSpPr txBox="1"/>
            <p:nvPr/>
          </p:nvSpPr>
          <p:spPr>
            <a:xfrm>
              <a:off x="2533658" y="4331893"/>
              <a:ext cx="6152284" cy="707886"/>
            </a:xfrm>
            <a:prstGeom prst="rect">
              <a:avLst/>
            </a:prstGeom>
            <a:solidFill>
              <a:srgbClr val="F3EDE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2. Why 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did it happen?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15D58F-3B19-AA27-1ABC-70514D6104F1}"/>
              </a:ext>
            </a:extLst>
          </p:cNvPr>
          <p:cNvSpPr txBox="1"/>
          <p:nvPr/>
        </p:nvSpPr>
        <p:spPr>
          <a:xfrm>
            <a:off x="121920" y="78492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8E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Talk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1A17D-BD3D-EA72-C003-A05EB3495F7C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598AF279-C708-9F4A-3DB2-C4FC13E8E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" y="6522450"/>
            <a:ext cx="1036571" cy="235720"/>
          </a:xfrm>
          <a:prstGeom prst="rect">
            <a:avLst/>
          </a:prstGeom>
        </p:spPr>
      </p:pic>
      <p:pic>
        <p:nvPicPr>
          <p:cNvPr id="16" name="Picture 15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61AB1CBC-F94E-D7A3-03AA-BB16CF69A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17" name="Picture 16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1A905B57-08FD-1E3C-0E42-891E49CB3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6C64-606B-C666-E2CB-1EA13C384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tanding next to a wind turbine&#10;&#10;AI-generated content may be incorrect.">
            <a:extLst>
              <a:ext uri="{FF2B5EF4-FFF2-40B4-BE49-F238E27FC236}">
                <a16:creationId xmlns:a16="http://schemas.microsoft.com/office/drawing/2014/main" id="{D42D78C0-2D0B-BD23-2B34-C5A60A5F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1"/>
          <a:stretch>
            <a:fillRect/>
          </a:stretch>
        </p:blipFill>
        <p:spPr>
          <a:xfrm>
            <a:off x="-1" y="0"/>
            <a:ext cx="12192000" cy="61270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29F262-81ED-E5F9-C724-548BED6B14A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EBED5-BB62-9CB5-3DCC-5110BAA62808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rgbClr val="F3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3B49CA-A305-DF86-44B3-71F428908E51}"/>
              </a:ext>
            </a:extLst>
          </p:cNvPr>
          <p:cNvGrpSpPr/>
          <p:nvPr/>
        </p:nvGrpSpPr>
        <p:grpSpPr>
          <a:xfrm>
            <a:off x="3260376" y="4270048"/>
            <a:ext cx="5671249" cy="832709"/>
            <a:chOff x="2072688" y="4331893"/>
            <a:chExt cx="6767147" cy="832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BBAFF8-56A0-6BC9-906A-EDEC43013CDB}"/>
                </a:ext>
              </a:extLst>
            </p:cNvPr>
            <p:cNvSpPr/>
            <p:nvPr/>
          </p:nvSpPr>
          <p:spPr>
            <a:xfrm>
              <a:off x="2072688" y="4331893"/>
              <a:ext cx="6767147" cy="83270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829C32-88ED-2947-1A38-3A33890993BF}"/>
                </a:ext>
              </a:extLst>
            </p:cNvPr>
            <p:cNvSpPr txBox="1"/>
            <p:nvPr/>
          </p:nvSpPr>
          <p:spPr>
            <a:xfrm>
              <a:off x="2072689" y="4331893"/>
              <a:ext cx="6613253" cy="707886"/>
            </a:xfrm>
            <a:prstGeom prst="rect">
              <a:avLst/>
            </a:prstGeom>
            <a:solidFill>
              <a:srgbClr val="F3EDE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3. What </a:t>
              </a: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srgbClr val="231F58"/>
                  </a:solidFill>
                  <a:effectLst/>
                  <a:uLnTx/>
                  <a:uFillTx/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did they learn?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0C0BD5-3E48-85EE-4D11-2AC6D9F4EE05}"/>
              </a:ext>
            </a:extLst>
          </p:cNvPr>
          <p:cNvSpPr txBox="1"/>
          <p:nvPr/>
        </p:nvSpPr>
        <p:spPr>
          <a:xfrm>
            <a:off x="121920" y="78492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31F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Toolbox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8E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Talk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D123D-CD96-825A-0B5B-E9EADDFDEB4F}"/>
              </a:ext>
            </a:extLst>
          </p:cNvPr>
          <p:cNvSpPr txBox="1"/>
          <p:nvPr/>
        </p:nvSpPr>
        <p:spPr>
          <a:xfrm>
            <a:off x="8800884" y="247769"/>
            <a:ext cx="326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What is Manual Handling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blue and black logo&#10;&#10;AI-generated content may be incorrect.">
            <a:extLst>
              <a:ext uri="{FF2B5EF4-FFF2-40B4-BE49-F238E27FC236}">
                <a16:creationId xmlns:a16="http://schemas.microsoft.com/office/drawing/2014/main" id="{C94CDB64-6F0C-8526-F6D2-70ADD7CCF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" y="6522450"/>
            <a:ext cx="1036571" cy="235720"/>
          </a:xfrm>
          <a:prstGeom prst="rect">
            <a:avLst/>
          </a:prstGeom>
        </p:spPr>
      </p:pic>
      <p:pic>
        <p:nvPicPr>
          <p:cNvPr id="20" name="Picture 19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9C0B531E-1D26-9739-C2A9-98C9FDB27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7" y="5126765"/>
            <a:ext cx="783008" cy="877752"/>
          </a:xfrm>
          <a:prstGeom prst="rect">
            <a:avLst/>
          </a:prstGeom>
        </p:spPr>
      </p:pic>
      <p:pic>
        <p:nvPicPr>
          <p:cNvPr id="21" name="Picture 20" descr="A logo with green and blue colors&#10;&#10;AI-generated content may be incorrect.">
            <a:extLst>
              <a:ext uri="{FF2B5EF4-FFF2-40B4-BE49-F238E27FC236}">
                <a16:creationId xmlns:a16="http://schemas.microsoft.com/office/drawing/2014/main" id="{10B93694-368C-489E-DA99-254ACED63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61" y="6004517"/>
            <a:ext cx="1261839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23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FE0D3B6C138D45B49B866DDF0557D5" ma:contentTypeVersion="18" ma:contentTypeDescription="Create a new document." ma:contentTypeScope="" ma:versionID="b959c12e24024536919a88cdd31e71a3">
  <xsd:schema xmlns:xsd="http://www.w3.org/2001/XMLSchema" xmlns:xs="http://www.w3.org/2001/XMLSchema" xmlns:p="http://schemas.microsoft.com/office/2006/metadata/properties" xmlns:ns2="409002ef-9e8a-4fc3-b22e-485bc02c7a38" xmlns:ns3="71000bc1-66a0-4240-b925-9fcb57887595" targetNamespace="http://schemas.microsoft.com/office/2006/metadata/properties" ma:root="true" ma:fieldsID="961a758014ed21c54e91bbdb53b2cf30" ns2:_="" ns3:_="">
    <xsd:import namespace="409002ef-9e8a-4fc3-b22e-485bc02c7a38"/>
    <xsd:import namespace="71000bc1-66a0-4240-b925-9fcb578875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002ef-9e8a-4fc3-b22e-485bc02c7a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c1cd91d-c4c1-4b1f-bf3c-da1bcff6acc3}" ma:internalName="TaxCatchAll" ma:showField="CatchAllData" ma:web="409002ef-9e8a-4fc3-b22e-485bc02c7a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00bc1-66a0-4240-b925-9fcb578875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000bc1-66a0-4240-b925-9fcb57887595">
      <Terms xmlns="http://schemas.microsoft.com/office/infopath/2007/PartnerControls"/>
    </lcf76f155ced4ddcb4097134ff3c332f>
    <TaxCatchAll xmlns="409002ef-9e8a-4fc3-b22e-485bc02c7a38" xsi:nil="true"/>
  </documentManagement>
</p:properties>
</file>

<file path=customXml/itemProps1.xml><?xml version="1.0" encoding="utf-8"?>
<ds:datastoreItem xmlns:ds="http://schemas.openxmlformats.org/officeDocument/2006/customXml" ds:itemID="{79BC4D15-1211-46AB-929E-6B5333A196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DA56A0-7A63-496E-A8B3-64F691A5B2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9002ef-9e8a-4fc3-b22e-485bc02c7a38"/>
    <ds:schemaRef ds:uri="71000bc1-66a0-4240-b925-9fcb578875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ACB84B-D05D-4E0D-A839-0377A1F0B5AF}">
  <ds:schemaRefs>
    <ds:schemaRef ds:uri="http://schemas.microsoft.com/office/2006/metadata/properties"/>
    <ds:schemaRef ds:uri="http://schemas.microsoft.com/office/infopath/2007/PartnerControls"/>
    <ds:schemaRef ds:uri="71000bc1-66a0-4240-b925-9fcb57887595"/>
    <ds:schemaRef ds:uri="409002ef-9e8a-4fc3-b22e-485bc02c7a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602</Words>
  <Application>Microsoft Office PowerPoint</Application>
  <PresentationFormat>Widescreen</PresentationFormat>
  <Paragraphs>73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Calibri Light</vt:lpstr>
      <vt:lpstr>DM Serif Display</vt:lpstr>
      <vt:lpstr>Frutiger LT 75 Black</vt:lpstr>
      <vt:lpstr>Noto Sans</vt:lpstr>
      <vt:lpstr>Noto Sans Light</vt:lpstr>
      <vt:lpstr>Noto Serif</vt:lpstr>
      <vt:lpstr>TheSerifB W7 Bold</vt:lpstr>
      <vt:lpstr>1_Office Theme</vt:lpstr>
      <vt:lpstr>Addressing Manual Handling in the Wind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Olivia Burton</dc:creator>
  <cp:lastModifiedBy>Olivia Burton</cp:lastModifiedBy>
  <cp:revision>1</cp:revision>
  <dcterms:created xsi:type="dcterms:W3CDTF">2025-06-19T15:43:33Z</dcterms:created>
  <dcterms:modified xsi:type="dcterms:W3CDTF">2025-06-20T10:04:33Z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0x01010042FE0D3B6C138D45B49B866DDF0557D5</vt:lpwstr>
  </property>
</Properties>
</file>