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sldIdLst>
    <p:sldId id="256" r:id="rId4"/>
    <p:sldId id="258" r:id="rId5"/>
    <p:sldId id="271" r:id="rId6"/>
    <p:sldId id="259" r:id="rId7"/>
    <p:sldId id="276" r:id="rId8"/>
    <p:sldId id="280" r:id="rId9"/>
    <p:sldId id="278" r:id="rId10"/>
    <p:sldId id="275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F45"/>
    <a:srgbClr val="108573"/>
    <a:srgbClr val="6DB785"/>
    <a:srgbClr val="6EB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4BE12-B033-4E53-B4EB-5D3B7F532BC1}" v="89" dt="2023-12-11T09:40:12.338"/>
    <p1510:client id="{649E8352-5E4F-1C27-91E4-FF4085A5DC2A}" v="3" dt="2024-01-12T08:40:50.377"/>
    <p1510:client id="{8503C8AB-DCBD-4F5E-CB17-245FEBBA7C52}" v="9" dt="2024-01-09T15:15:49.330"/>
    <p1510:client id="{D3C72B68-3A03-232F-BCC9-1AFA5D3A00F0}" v="34" dt="2024-01-12T08:35:46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91" autoAdjust="0"/>
  </p:normalViewPr>
  <p:slideViewPr>
    <p:cSldViewPr snapToGrid="0">
      <p:cViewPr varScale="1">
        <p:scale>
          <a:sx n="55" d="100"/>
          <a:sy n="55" d="100"/>
        </p:scale>
        <p:origin x="109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0021-AB46-421C-B9B1-C1D453788123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C061-E383-47C7-A236-6F4AAB4E8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industry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industry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UK, Ireland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industries, including offshore wind, conventional generation and power networks, in the UK, Ireland and beyond as appropriate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Hand injuries are the most frequent injured body part in the onshore wind industry. Like all injuries – they range in severity. It is important to remember that there are also invisible injuries caused through poor manual handling technique which can cause a lot of pain and discomfort and put you out of work for months at a time. For example: Upper limb disorders; Carpal tunnel disorder, and Hand Arm Vibration.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dirty="0"/>
              <a:t>Poor manual handling technique</a:t>
            </a:r>
          </a:p>
          <a:p>
            <a:pPr indent="0" algn="l"/>
            <a:endParaRPr lang="en-GB" dirty="0"/>
          </a:p>
          <a:p>
            <a:pPr indent="0" algn="l"/>
            <a:r>
              <a:rPr lang="en-GB" dirty="0"/>
              <a:t>Not thinking of the environment, you are working in</a:t>
            </a:r>
          </a:p>
          <a:p>
            <a:pPr indent="0" algn="l"/>
            <a:endParaRPr lang="en-GB" dirty="0"/>
          </a:p>
          <a:p>
            <a:pPr indent="0" algn="l"/>
            <a:r>
              <a:rPr lang="en-GB" dirty="0"/>
              <a:t>Little attention to Recognising, Removing and Redesigning to reduce risk and mitigate injuries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dirty="0"/>
              <a:t>To protect yourself and your colleagues from injuries – apply these three key concepts:</a:t>
            </a:r>
          </a:p>
          <a:p>
            <a:pPr indent="0" algn="l"/>
            <a:r>
              <a:rPr lang="en-GB" dirty="0"/>
              <a:t>Recognise the risks </a:t>
            </a:r>
          </a:p>
          <a:p>
            <a:pPr indent="0" algn="l"/>
            <a:r>
              <a:rPr lang="en-GB" dirty="0"/>
              <a:t>Remove the hazards </a:t>
            </a:r>
          </a:p>
          <a:p>
            <a:pPr indent="0" algn="l"/>
            <a:r>
              <a:rPr lang="en-GB" dirty="0"/>
              <a:t>Redesign your environment and processes when required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Always think about what you are doing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Care for your hands, look after them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If you have any doubt about what you are about to do, take a step back and give yourself more time to think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dirty="0"/>
              <a:t>What are the hazards in your environment and how can you prevent injury from these things?</a:t>
            </a: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can something like this happen here?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can we protect you and your colleagues from hand injuries? 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  <a:p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6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7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8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6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2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EF15-7BC1-FD5E-91E2-B1BA1FE42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83373-DD4D-37CB-ADBD-2A7834649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0EFE5A7D-C29B-9F09-A2EE-18933D31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4AD4D21-DB60-4D72-11B9-E80F6E9CF774}"/>
              </a:ext>
            </a:extLst>
          </p:cNvPr>
          <p:cNvSpPr txBox="1"/>
          <p:nvPr/>
        </p:nvSpPr>
        <p:spPr>
          <a:xfrm>
            <a:off x="10144760" y="1819277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In partnership with: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04A3DC8D-0743-3745-A42E-9E1CD920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296" y="1788285"/>
            <a:ext cx="20669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uple of people standing in front of windmills&#10;&#10;Description automatically generated">
            <a:extLst>
              <a:ext uri="{FF2B5EF4-FFF2-40B4-BE49-F238E27FC236}">
                <a16:creationId xmlns:a16="http://schemas.microsoft.com/office/drawing/2014/main" id="{CC3365DA-55E9-4DF9-9643-342EA187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E6EF-7785-BA13-322E-32DF7736E3CD}"/>
              </a:ext>
            </a:extLst>
          </p:cNvPr>
          <p:cNvSpPr txBox="1"/>
          <p:nvPr/>
        </p:nvSpPr>
        <p:spPr>
          <a:xfrm>
            <a:off x="6766560" y="1874728"/>
            <a:ext cx="4874029" cy="31085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 for Safety Week is dedicated to creating time to discuss hazards working onshore and preventative measures that could be taken to reduce risk to health and safety</a:t>
            </a:r>
            <a:r>
              <a:rPr lang="en-GB" sz="24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BE302B92-5D5E-A1B2-31AA-1E3962AF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69" y="-1"/>
            <a:ext cx="2267031" cy="1597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1BDD6-F117-B7D7-2ACF-7A5D0ADD652C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</p:spTree>
    <p:extLst>
      <p:ext uri="{BB962C8B-B14F-4D97-AF65-F5344CB8AC3E}">
        <p14:creationId xmlns:p14="http://schemas.microsoft.com/office/powerpoint/2010/main" val="14877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r="23096"/>
          <a:stretch/>
        </p:blipFill>
        <p:spPr>
          <a:xfrm>
            <a:off x="-1504" y="640080"/>
            <a:ext cx="12191980" cy="601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3A9AA-A2D6-C354-5D5E-96D2848EE0D2}"/>
              </a:ext>
            </a:extLst>
          </p:cNvPr>
          <p:cNvSpPr/>
          <p:nvPr/>
        </p:nvSpPr>
        <p:spPr>
          <a:xfrm>
            <a:off x="0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433DC-31A7-5B96-80CE-A925C242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9444852" y="13360"/>
            <a:ext cx="1459686" cy="977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1DE-40BF-3DD4-27D8-E28CE9F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096" y="364327"/>
            <a:ext cx="1307444" cy="5707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207106" y="200660"/>
            <a:ext cx="4309739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About </a:t>
            </a:r>
            <a:r>
              <a:rPr lang="en-GB" sz="3200" dirty="0" err="1">
                <a:solidFill>
                  <a:srgbClr val="10857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SafetyOn</a:t>
            </a:r>
            <a:endParaRPr lang="en-GB" sz="3200" dirty="0">
              <a:solidFill>
                <a:srgbClr val="10857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Frutiger LT 75 Black" panose="020B0803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526553" y="1893658"/>
            <a:ext cx="1113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</a:rPr>
              <a:t>Inspiring a safer and healthier onshore wind industry</a:t>
            </a:r>
            <a:r>
              <a:rPr lang="en-GB" sz="1400" b="1" i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GB" sz="1400" b="1" i="1" dirty="0">
              <a:solidFill>
                <a:schemeClr val="bg1"/>
              </a:solidFill>
              <a:highlight>
                <a:srgbClr val="108573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390098" y="4473337"/>
            <a:ext cx="1127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rgbClr val="212529"/>
                </a:solidFill>
                <a:latin typeface="Arial" panose="020B0604020202020204" pitchFamily="34" charset="0"/>
              </a:rPr>
              <a:t>Providing advice, sharing best industry practice, promoting, innovation and creating positive change in the UK and Ireland’s onshore wind industry </a:t>
            </a:r>
            <a:endParaRPr lang="en-GB" sz="24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A1D394-E8ED-1536-A361-78617E9D0AD5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E52C75-4E4E-E007-1704-4599D200B3A1}"/>
              </a:ext>
            </a:extLst>
          </p:cNvPr>
          <p:cNvSpPr txBox="1">
            <a:spLocks/>
          </p:cNvSpPr>
          <p:nvPr/>
        </p:nvSpPr>
        <p:spPr>
          <a:xfrm>
            <a:off x="258641" y="61278"/>
            <a:ext cx="4932194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500" dirty="0">
                <a:solidFill>
                  <a:srgbClr val="6EB885"/>
                </a:solidFill>
                <a:latin typeface="Frutiger LT 75 Black" panose="020B0803030504030204" pitchFamily="34" charset="0"/>
              </a:rPr>
              <a:t>Recognise </a:t>
            </a:r>
            <a:r>
              <a:rPr lang="en-GB" sz="35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  <a:ea typeface="+mn-ea"/>
                <a:cs typeface="+mn-cs"/>
              </a:rPr>
              <a:t>Remove</a:t>
            </a:r>
            <a:r>
              <a:rPr lang="en-GB" sz="3200" dirty="0">
                <a:solidFill>
                  <a:srgbClr val="6EB885"/>
                </a:solidFill>
                <a:latin typeface="Frutiger LT 75 Black" panose="020B0803030504030204" pitchFamily="34" charset="0"/>
              </a:rPr>
              <a:t> </a:t>
            </a:r>
            <a:r>
              <a:rPr lang="en-GB" sz="3200" dirty="0">
                <a:solidFill>
                  <a:srgbClr val="108573"/>
                </a:solidFill>
                <a:latin typeface="Frutiger LT 75 Black" panose="020B0803030504030204" pitchFamily="34" charset="0"/>
              </a:rPr>
              <a:t>Redesign</a:t>
            </a:r>
            <a:endParaRPr lang="en-GB" sz="3200" dirty="0">
              <a:latin typeface="Frutiger LT 75 Black" panose="020B0803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2B9B-7CF8-D63A-AF1B-B9BA2FEB4611}"/>
              </a:ext>
            </a:extLst>
          </p:cNvPr>
          <p:cNvSpPr txBox="1"/>
          <p:nvPr/>
        </p:nvSpPr>
        <p:spPr>
          <a:xfrm>
            <a:off x="9514531" y="6520503"/>
            <a:ext cx="34665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19966-670C-527B-73A6-19E8BE5E4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10842542" y="29720"/>
            <a:ext cx="1170270" cy="783839"/>
          </a:xfrm>
          <a:prstGeom prst="rect">
            <a:avLst/>
          </a:prstGeom>
        </p:spPr>
      </p:pic>
      <p:pic>
        <p:nvPicPr>
          <p:cNvPr id="2" name="408997_EI_SafetyOn_A1_Recognise_Remove_Redesign_v2.0_Final_140323">
            <a:hlinkClick r:id="" action="ppaction://media"/>
            <a:extLst>
              <a:ext uri="{FF2B5EF4-FFF2-40B4-BE49-F238E27FC236}">
                <a16:creationId xmlns:a16="http://schemas.microsoft.com/office/drawing/2014/main" id="{869B83C1-FC9B-B456-6224-C2829B994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2003"/>
            <a:ext cx="12192000" cy="56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men working on a wind turbine&#10;&#10;Description automatically generated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89CB3-AD9A-D855-FFE7-7D9B530725DB}"/>
              </a:ext>
            </a:extLst>
          </p:cNvPr>
          <p:cNvGrpSpPr/>
          <p:nvPr/>
        </p:nvGrpSpPr>
        <p:grpSpPr>
          <a:xfrm>
            <a:off x="3402097" y="4402231"/>
            <a:ext cx="5487670" cy="832709"/>
            <a:chOff x="3289935" y="3830731"/>
            <a:chExt cx="57740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6" y="3830731"/>
              <a:ext cx="5692744" cy="867000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561213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happened?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2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77705-B78D-40F0-0BF1-D36AC8A3EDF5}"/>
              </a:ext>
            </a:extLst>
          </p:cNvPr>
          <p:cNvGrpSpPr/>
          <p:nvPr/>
        </p:nvGrpSpPr>
        <p:grpSpPr>
          <a:xfrm>
            <a:off x="3036872" y="4200701"/>
            <a:ext cx="6118255" cy="867000"/>
            <a:chOff x="3187065" y="3830731"/>
            <a:chExt cx="61182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5934075" cy="867000"/>
            </a:xfrm>
            <a:prstGeom prst="rect">
              <a:avLst/>
            </a:prstGeom>
            <a:solidFill>
              <a:srgbClr val="1085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187065" y="3832410"/>
              <a:ext cx="593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Why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it happen?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2569A-B3B3-8504-9094-93C488C60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873760"/>
            <a:ext cx="12182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5252"/>
          <a:stretch/>
        </p:blipFill>
        <p:spPr>
          <a:xfrm>
            <a:off x="-1504" y="0"/>
            <a:ext cx="12191980" cy="4022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96D7B3-6A02-E00F-106C-D38FD69F061C}"/>
              </a:ext>
            </a:extLst>
          </p:cNvPr>
          <p:cNvGrpSpPr/>
          <p:nvPr/>
        </p:nvGrpSpPr>
        <p:grpSpPr>
          <a:xfrm>
            <a:off x="3103846" y="4367941"/>
            <a:ext cx="6408729" cy="866999"/>
            <a:chOff x="3289935" y="3830731"/>
            <a:chExt cx="6408729" cy="86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6327419" cy="86699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625243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000" b="1" dirty="0">
                  <a:latin typeface="Arial Black"/>
                  <a:cs typeface="Arial"/>
                </a:rPr>
                <a:t> </a:t>
              </a:r>
              <a:r>
                <a:rPr lang="en-GB" sz="4000" b="1" dirty="0">
                  <a:latin typeface="Arial"/>
                  <a:cs typeface="Arial"/>
                </a:rPr>
                <a:t>3. </a:t>
              </a:r>
              <a:r>
                <a:rPr lang="en-GB" sz="4000" b="1" dirty="0">
                  <a:latin typeface="Arial Black"/>
                  <a:cs typeface="Arial"/>
                </a:rPr>
                <a:t>What</a:t>
              </a:r>
              <a:r>
                <a:rPr lang="en-GB" sz="4000" b="1" dirty="0">
                  <a:latin typeface="Arial"/>
                  <a:cs typeface="Arial"/>
                </a:rPr>
                <a:t> did </a:t>
              </a:r>
              <a:r>
                <a:rPr lang="en-GB" sz="4000" b="1">
                  <a:latin typeface="Arial"/>
                  <a:cs typeface="Arial"/>
                </a:rPr>
                <a:t>they learn</a:t>
              </a:r>
              <a:r>
                <a:rPr lang="en-GB" sz="4000" b="1" dirty="0">
                  <a:latin typeface="Arial"/>
                  <a:cs typeface="Arial"/>
                </a:rPr>
                <a:t>? </a:t>
              </a:r>
              <a:endParaRPr lang="en-GB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4DF7D7-45E3-3182-C195-EEE00BD6C15A}"/>
              </a:ext>
            </a:extLst>
          </p:cNvPr>
          <p:cNvGrpSpPr/>
          <p:nvPr/>
        </p:nvGrpSpPr>
        <p:grpSpPr>
          <a:xfrm>
            <a:off x="2237422" y="4390801"/>
            <a:ext cx="7841102" cy="844139"/>
            <a:chOff x="2306955" y="3830731"/>
            <a:chExt cx="7580107" cy="8441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2526030" y="3830731"/>
              <a:ext cx="7361032" cy="844139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2306955" y="3832410"/>
              <a:ext cx="746532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Ask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yourself or your crew?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F624D-A6FC-350A-801D-DF8364A67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7" b="30556"/>
          <a:stretch/>
        </p:blipFill>
        <p:spPr>
          <a:xfrm>
            <a:off x="-1524" y="864871"/>
            <a:ext cx="12192000" cy="27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ind turbines in a field with Codrington Wind Farm in the background&#10;&#10;Description automatically generated">
            <a:extLst>
              <a:ext uri="{FF2B5EF4-FFF2-40B4-BE49-F238E27FC236}">
                <a16:creationId xmlns:a16="http://schemas.microsoft.com/office/drawing/2014/main" id="{5347E973-F819-9BC3-C298-9D1D80C6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48A24-B1C2-64BE-C060-0C43021072C2}"/>
              </a:ext>
            </a:extLst>
          </p:cNvPr>
          <p:cNvSpPr/>
          <p:nvPr/>
        </p:nvSpPr>
        <p:spPr>
          <a:xfrm>
            <a:off x="-1524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748A-A414-E0BE-01B1-403AA4D0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9B8BA2-837F-BA4B-B013-DF21C849C24E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Find out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2E1E9-3F03-AB8B-F449-4B4BBC6030E0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A32C7-AC59-8AC8-4BD6-E9670A6AC383}"/>
              </a:ext>
            </a:extLst>
          </p:cNvPr>
          <p:cNvSpPr txBox="1"/>
          <p:nvPr/>
        </p:nvSpPr>
        <p:spPr>
          <a:xfrm>
            <a:off x="2450198" y="1681674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www.safetyon.com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10B8A-FA63-ECE5-1DB9-34C4578336FF}"/>
              </a:ext>
            </a:extLst>
          </p:cNvPr>
          <p:cNvSpPr txBox="1"/>
          <p:nvPr/>
        </p:nvSpPr>
        <p:spPr>
          <a:xfrm>
            <a:off x="2366624" y="2909905"/>
            <a:ext cx="6998602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32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 up for our newsletter:</a:t>
            </a:r>
          </a:p>
        </p:txBody>
      </p:sp>
      <p:pic>
        <p:nvPicPr>
          <p:cNvPr id="18" name="Picture 17" descr="A qr code with a few squares&#10;&#10;Description automatically generated">
            <a:extLst>
              <a:ext uri="{FF2B5EF4-FFF2-40B4-BE49-F238E27FC236}">
                <a16:creationId xmlns:a16="http://schemas.microsoft.com/office/drawing/2014/main" id="{9D92D64B-A11B-7139-829F-A2CA96B95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9" y="3623925"/>
            <a:ext cx="2241140" cy="22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9D158FBFAA343A33C17C18CFB26FC" ma:contentTypeVersion="17" ma:contentTypeDescription="Create a new document." ma:contentTypeScope="" ma:versionID="74b023a2b4a135528925ba94525afe5d">
  <xsd:schema xmlns:xsd="http://www.w3.org/2001/XMLSchema" xmlns:xs="http://www.w3.org/2001/XMLSchema" xmlns:p="http://schemas.microsoft.com/office/2006/metadata/properties" xmlns:ns2="3b143df3-7c6b-43ed-8630-c9b194f10487" xmlns:ns3="301dc94e-9483-4250-9719-f8e3323265a1" targetNamespace="http://schemas.microsoft.com/office/2006/metadata/properties" ma:root="true" ma:fieldsID="79eec247d1077cdd5f3a863d57d1ebc7" ns2:_="" ns3:_="">
    <xsd:import namespace="3b143df3-7c6b-43ed-8630-c9b194f10487"/>
    <xsd:import namespace="301dc94e-9483-4250-9719-f8e332326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43df3-7c6b-43ed-8630-c9b194f10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dc94e-9483-4250-9719-f8e332326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4416e0-3a55-4a2e-a225-9fa7714c75db}" ma:internalName="TaxCatchAll" ma:showField="CatchAllData" ma:web="301dc94e-9483-4250-9719-f8e332326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6BDDDB-F1D5-4B45-BC51-E67D570436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6A80D6-3C08-425B-8007-3037F9263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43df3-7c6b-43ed-8630-c9b194f10487"/>
    <ds:schemaRef ds:uri="301dc94e-9483-4250-9719-f8e33232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7016</TotalTime>
  <Words>441</Words>
  <Application>Microsoft Office PowerPoint</Application>
  <PresentationFormat>Widescreen</PresentationFormat>
  <Paragraphs>54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Frutiger LT 75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Shorthose</dc:creator>
  <cp:lastModifiedBy>Mohammed Rashaad</cp:lastModifiedBy>
  <cp:revision>37</cp:revision>
  <dcterms:created xsi:type="dcterms:W3CDTF">2023-12-06T13:15:51Z</dcterms:created>
  <dcterms:modified xsi:type="dcterms:W3CDTF">2025-01-08T11:05:25Z</dcterms:modified>
</cp:coreProperties>
</file>