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12"/>
  </p:notesMasterIdLst>
  <p:sldIdLst>
    <p:sldId id="256" r:id="rId4"/>
    <p:sldId id="258" r:id="rId5"/>
    <p:sldId id="271" r:id="rId6"/>
    <p:sldId id="259" r:id="rId7"/>
    <p:sldId id="276" r:id="rId8"/>
    <p:sldId id="280" r:id="rId9"/>
    <p:sldId id="278" r:id="rId10"/>
    <p:sldId id="27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BF45"/>
    <a:srgbClr val="108573"/>
    <a:srgbClr val="6DB785"/>
    <a:srgbClr val="6EB8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44BE12-B033-4E53-B4EB-5D3B7F532BC1}" v="96" dt="2024-01-09T14:39:25.899"/>
    <p1510:client id="{69233B6A-019E-CCB8-4234-E2214AC6246C}" v="1" dt="2024-01-12T08:41:50.658"/>
    <p1510:client id="{8A488A8E-5EC6-1983-2334-CD56B6F55D4D}" v="35" dt="2024-01-12T08:37:45.2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1731" autoAdjust="0"/>
  </p:normalViewPr>
  <p:slideViewPr>
    <p:cSldViewPr snapToGrid="0">
      <p:cViewPr varScale="1">
        <p:scale>
          <a:sx n="80" d="100"/>
          <a:sy n="80" d="100"/>
        </p:scale>
        <p:origin x="179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a McIvor" userId="S::emcivor@energyinst.org::56191cf7-05fa-4ad2-b174-85cb5f00d41d" providerId="AD" clId="Web-{8A488A8E-5EC6-1983-2334-CD56B6F55D4D}"/>
    <pc:docChg chg="delSld modSld">
      <pc:chgData name="Emma McIvor" userId="S::emcivor@energyinst.org::56191cf7-05fa-4ad2-b174-85cb5f00d41d" providerId="AD" clId="Web-{8A488A8E-5EC6-1983-2334-CD56B6F55D4D}" dt="2024-01-12T08:37:45.267" v="32" actId="14100"/>
      <pc:docMkLst>
        <pc:docMk/>
      </pc:docMkLst>
      <pc:sldChg chg="addSp delSp modSp">
        <pc:chgData name="Emma McIvor" userId="S::emcivor@energyinst.org::56191cf7-05fa-4ad2-b174-85cb5f00d41d" providerId="AD" clId="Web-{8A488A8E-5EC6-1983-2334-CD56B6F55D4D}" dt="2024-01-12T08:36:16.952" v="17" actId="1076"/>
        <pc:sldMkLst>
          <pc:docMk/>
          <pc:sldMk cId="836599261" sldId="256"/>
        </pc:sldMkLst>
        <pc:spChg chg="add mod">
          <ac:chgData name="Emma McIvor" userId="S::emcivor@energyinst.org::56191cf7-05fa-4ad2-b174-85cb5f00d41d" providerId="AD" clId="Web-{8A488A8E-5EC6-1983-2334-CD56B6F55D4D}" dt="2024-01-12T08:36:11.811" v="16" actId="1076"/>
          <ac:spMkLst>
            <pc:docMk/>
            <pc:sldMk cId="836599261" sldId="256"/>
            <ac:spMk id="9" creationId="{6B5557F8-443E-F317-0CD9-5D68DA7EE6BF}"/>
          </ac:spMkLst>
        </pc:spChg>
        <pc:picChg chg="add del mod">
          <ac:chgData name="Emma McIvor" userId="S::emcivor@energyinst.org::56191cf7-05fa-4ad2-b174-85cb5f00d41d" providerId="AD" clId="Web-{8A488A8E-5EC6-1983-2334-CD56B6F55D4D}" dt="2024-01-12T08:35:20.794" v="8"/>
          <ac:picMkLst>
            <pc:docMk/>
            <pc:sldMk cId="836599261" sldId="256"/>
            <ac:picMk id="4" creationId="{599C147F-B209-CC37-F5DE-05FEAA92D0FB}"/>
          </ac:picMkLst>
        </pc:picChg>
        <pc:picChg chg="mod">
          <ac:chgData name="Emma McIvor" userId="S::emcivor@energyinst.org::56191cf7-05fa-4ad2-b174-85cb5f00d41d" providerId="AD" clId="Web-{8A488A8E-5EC6-1983-2334-CD56B6F55D4D}" dt="2024-01-12T08:34:53.325" v="3" actId="1076"/>
          <ac:picMkLst>
            <pc:docMk/>
            <pc:sldMk cId="836599261" sldId="256"/>
            <ac:picMk id="5" creationId="{0EFE5A7D-C29B-9F09-A2EE-18933D31960D}"/>
          </ac:picMkLst>
        </pc:picChg>
        <pc:picChg chg="add del mod">
          <ac:chgData name="Emma McIvor" userId="S::emcivor@energyinst.org::56191cf7-05fa-4ad2-b174-85cb5f00d41d" providerId="AD" clId="Web-{8A488A8E-5EC6-1983-2334-CD56B6F55D4D}" dt="2024-01-12T08:35:18.638" v="7"/>
          <ac:picMkLst>
            <pc:docMk/>
            <pc:sldMk cId="836599261" sldId="256"/>
            <ac:picMk id="6" creationId="{E13FF2A0-2DC3-A306-B8BC-36FF8D671277}"/>
          </ac:picMkLst>
        </pc:picChg>
        <pc:picChg chg="add mod">
          <ac:chgData name="Emma McIvor" userId="S::emcivor@energyinst.org::56191cf7-05fa-4ad2-b174-85cb5f00d41d" providerId="AD" clId="Web-{8A488A8E-5EC6-1983-2334-CD56B6F55D4D}" dt="2024-01-12T08:36:16.952" v="17" actId="1076"/>
          <ac:picMkLst>
            <pc:docMk/>
            <pc:sldMk cId="836599261" sldId="256"/>
            <ac:picMk id="7" creationId="{A7A9DD9D-4795-BCEB-81DC-83859798A709}"/>
          </ac:picMkLst>
        </pc:picChg>
        <pc:picChg chg="add del mod">
          <ac:chgData name="Emma McIvor" userId="S::emcivor@energyinst.org::56191cf7-05fa-4ad2-b174-85cb5f00d41d" providerId="AD" clId="Web-{8A488A8E-5EC6-1983-2334-CD56B6F55D4D}" dt="2024-01-12T08:35:43.842" v="12"/>
          <ac:picMkLst>
            <pc:docMk/>
            <pc:sldMk cId="836599261" sldId="256"/>
            <ac:picMk id="8" creationId="{C556CA97-0556-4E7A-A5CD-5D710462D020}"/>
          </ac:picMkLst>
        </pc:picChg>
      </pc:sldChg>
      <pc:sldChg chg="del">
        <pc:chgData name="Emma McIvor" userId="S::emcivor@energyinst.org::56191cf7-05fa-4ad2-b174-85cb5f00d41d" providerId="AD" clId="Web-{8A488A8E-5EC6-1983-2334-CD56B6F55D4D}" dt="2024-01-12T08:34:25.683" v="0"/>
        <pc:sldMkLst>
          <pc:docMk/>
          <pc:sldMk cId="1327976231" sldId="261"/>
        </pc:sldMkLst>
      </pc:sldChg>
      <pc:sldChg chg="modSp">
        <pc:chgData name="Emma McIvor" userId="S::emcivor@energyinst.org::56191cf7-05fa-4ad2-b174-85cb5f00d41d" providerId="AD" clId="Web-{8A488A8E-5EC6-1983-2334-CD56B6F55D4D}" dt="2024-01-12T08:36:59.734" v="24" actId="14100"/>
        <pc:sldMkLst>
          <pc:docMk/>
          <pc:sldMk cId="1081028639" sldId="275"/>
        </pc:sldMkLst>
        <pc:spChg chg="mod">
          <ac:chgData name="Emma McIvor" userId="S::emcivor@energyinst.org::56191cf7-05fa-4ad2-b174-85cb5f00d41d" providerId="AD" clId="Web-{8A488A8E-5EC6-1983-2334-CD56B6F55D4D}" dt="2024-01-12T08:36:59.734" v="24" actId="14100"/>
          <ac:spMkLst>
            <pc:docMk/>
            <pc:sldMk cId="1081028639" sldId="275"/>
            <ac:spMk id="19" creationId="{04AC81A4-CF7A-1769-A299-D1D5482ED54A}"/>
          </ac:spMkLst>
        </pc:spChg>
        <pc:spChg chg="mod">
          <ac:chgData name="Emma McIvor" userId="S::emcivor@energyinst.org::56191cf7-05fa-4ad2-b174-85cb5f00d41d" providerId="AD" clId="Web-{8A488A8E-5EC6-1983-2334-CD56B6F55D4D}" dt="2024-01-12T08:36:47.312" v="19" actId="14100"/>
          <ac:spMkLst>
            <pc:docMk/>
            <pc:sldMk cId="1081028639" sldId="275"/>
            <ac:spMk id="20" creationId="{C59F0AF4-ED99-5079-35CE-5F76882912F3}"/>
          </ac:spMkLst>
        </pc:spChg>
        <pc:grpChg chg="mod">
          <ac:chgData name="Emma McIvor" userId="S::emcivor@energyinst.org::56191cf7-05fa-4ad2-b174-85cb5f00d41d" providerId="AD" clId="Web-{8A488A8E-5EC6-1983-2334-CD56B6F55D4D}" dt="2024-01-12T08:36:41.718" v="18" actId="14100"/>
          <ac:grpSpMkLst>
            <pc:docMk/>
            <pc:sldMk cId="1081028639" sldId="275"/>
            <ac:grpSpMk id="2" creationId="{8A4DF7D7-45E3-3182-C195-EEE00BD6C15A}"/>
          </ac:grpSpMkLst>
        </pc:grpChg>
      </pc:sldChg>
      <pc:sldChg chg="modSp">
        <pc:chgData name="Emma McIvor" userId="S::emcivor@energyinst.org::56191cf7-05fa-4ad2-b174-85cb5f00d41d" providerId="AD" clId="Web-{8A488A8E-5EC6-1983-2334-CD56B6F55D4D}" dt="2024-01-12T08:37:45.267" v="32" actId="14100"/>
        <pc:sldMkLst>
          <pc:docMk/>
          <pc:sldMk cId="3488823706" sldId="278"/>
        </pc:sldMkLst>
        <pc:spChg chg="mod">
          <ac:chgData name="Emma McIvor" userId="S::emcivor@energyinst.org::56191cf7-05fa-4ad2-b174-85cb5f00d41d" providerId="AD" clId="Web-{8A488A8E-5EC6-1983-2334-CD56B6F55D4D}" dt="2024-01-12T08:37:13.891" v="27" actId="14100"/>
          <ac:spMkLst>
            <pc:docMk/>
            <pc:sldMk cId="3488823706" sldId="278"/>
            <ac:spMk id="19" creationId="{04AC81A4-CF7A-1769-A299-D1D5482ED54A}"/>
          </ac:spMkLst>
        </pc:spChg>
        <pc:spChg chg="mod">
          <ac:chgData name="Emma McIvor" userId="S::emcivor@energyinst.org::56191cf7-05fa-4ad2-b174-85cb5f00d41d" providerId="AD" clId="Web-{8A488A8E-5EC6-1983-2334-CD56B6F55D4D}" dt="2024-01-12T08:37:45.267" v="32" actId="14100"/>
          <ac:spMkLst>
            <pc:docMk/>
            <pc:sldMk cId="3488823706" sldId="278"/>
            <ac:spMk id="20" creationId="{C59F0AF4-ED99-5079-35CE-5F76882912F3}"/>
          </ac:spMkLst>
        </pc:spChg>
        <pc:grpChg chg="mod">
          <ac:chgData name="Emma McIvor" userId="S::emcivor@energyinst.org::56191cf7-05fa-4ad2-b174-85cb5f00d41d" providerId="AD" clId="Web-{8A488A8E-5EC6-1983-2334-CD56B6F55D4D}" dt="2024-01-12T08:37:35.173" v="31" actId="14100"/>
          <ac:grpSpMkLst>
            <pc:docMk/>
            <pc:sldMk cId="3488823706" sldId="278"/>
            <ac:grpSpMk id="2" creationId="{3696D7B3-6A02-E00F-106C-D38FD69F061C}"/>
          </ac:grpSpMkLst>
        </pc:grpChg>
      </pc:sldChg>
    </pc:docChg>
  </pc:docChgLst>
  <pc:docChgLst>
    <pc:chgData name="Emma McIvor" userId="S::emcivor@energyinst.org::56191cf7-05fa-4ad2-b174-85cb5f00d41d" providerId="AD" clId="Web-{69233B6A-019E-CCB8-4234-E2214AC6246C}"/>
    <pc:docChg chg="modSld">
      <pc:chgData name="Emma McIvor" userId="S::emcivor@energyinst.org::56191cf7-05fa-4ad2-b174-85cb5f00d41d" providerId="AD" clId="Web-{69233B6A-019E-CCB8-4234-E2214AC6246C}" dt="2024-01-12T08:41:50.658" v="0" actId="1076"/>
      <pc:docMkLst>
        <pc:docMk/>
      </pc:docMkLst>
      <pc:sldChg chg="modSp">
        <pc:chgData name="Emma McIvor" userId="S::emcivor@energyinst.org::56191cf7-05fa-4ad2-b174-85cb5f00d41d" providerId="AD" clId="Web-{69233B6A-019E-CCB8-4234-E2214AC6246C}" dt="2024-01-12T08:41:50.658" v="0" actId="1076"/>
        <pc:sldMkLst>
          <pc:docMk/>
          <pc:sldMk cId="836599261" sldId="256"/>
        </pc:sldMkLst>
        <pc:picChg chg="mod">
          <ac:chgData name="Emma McIvor" userId="S::emcivor@energyinst.org::56191cf7-05fa-4ad2-b174-85cb5f00d41d" providerId="AD" clId="Web-{69233B6A-019E-CCB8-4234-E2214AC6246C}" dt="2024-01-12T08:41:50.658" v="0" actId="1076"/>
          <ac:picMkLst>
            <pc:docMk/>
            <pc:sldMk cId="836599261" sldId="256"/>
            <ac:picMk id="7" creationId="{A7A9DD9D-4795-BCEB-81DC-83859798A70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80021-AB46-421C-B9B1-C1D453788123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85C061-E383-47C7-A236-6F4AAB4E85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6434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12529"/>
                </a:solidFill>
                <a:latin typeface="Arial" panose="020B0604020202020204" pitchFamily="34" charset="0"/>
              </a:rPr>
              <a:t>P</a:t>
            </a:r>
            <a:r>
              <a:rPr lang="en-GB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rovide health and safety leadership across the onshore wind sector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12529"/>
                </a:solidFill>
                <a:latin typeface="Arial" panose="020B0604020202020204" pitchFamily="34" charset="0"/>
              </a:rPr>
              <a:t>S</a:t>
            </a:r>
            <a:r>
              <a:rPr lang="en-GB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eek participation of companies from across the onshore wind sector and partner with relevant trade organisations, consultancies and others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12529"/>
                </a:solidFill>
                <a:latin typeface="Arial" panose="020B0604020202020204" pitchFamily="34" charset="0"/>
              </a:rPr>
              <a:t>M</a:t>
            </a:r>
            <a:r>
              <a:rPr lang="en-GB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onitor and gather data on the health and safety performance of the sector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12529"/>
                </a:solidFill>
                <a:latin typeface="Arial" panose="020B0604020202020204" pitchFamily="34" charset="0"/>
              </a:rPr>
              <a:t>M</a:t>
            </a:r>
            <a:r>
              <a:rPr lang="en-GB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ake use of and ensure effective communication of new and existing good practice and experience both from the UK and internationally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12529"/>
                </a:solidFill>
                <a:latin typeface="Arial" panose="020B0604020202020204" pitchFamily="34" charset="0"/>
              </a:rPr>
              <a:t>S</a:t>
            </a:r>
            <a:r>
              <a:rPr lang="en-GB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hare knowledge and good practice with associated sectors, including offshore wind, conventional generation and power networks, in the UK and beyond as appropriate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5C061-E383-47C7-A236-6F4AAB4E85E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615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https://toolbox.energyinst.org/c/videos/safe-journey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5C061-E383-47C7-A236-6F4AAB4E85E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3770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0" algn="l"/>
            <a: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The video aims to raise awareness of the consequences of risky overtaking manoeuvres, which account for a significant proportion of fatal crashes.</a:t>
            </a:r>
          </a:p>
          <a:p>
            <a:pPr indent="0" algn="l"/>
            <a:endParaRPr lang="en-GB" b="0" i="0" dirty="0">
              <a:solidFill>
                <a:srgbClr val="1C1D22"/>
              </a:solidFill>
              <a:effectLst/>
              <a:latin typeface="Arial" panose="020B0604020202020204" pitchFamily="34" charset="0"/>
            </a:endParaRPr>
          </a:p>
          <a:p>
            <a:pPr indent="0" algn="l"/>
            <a: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In the incident, the truck that was overtaking another vehicle on a downhill slope. Approaching a bend in the road, the truck crashed frontally with a car, killing 2 adults. </a:t>
            </a:r>
          </a:p>
          <a:p>
            <a:pPr indent="0" algn="l"/>
            <a:endParaRPr lang="en-GB" b="0" i="0" dirty="0">
              <a:solidFill>
                <a:srgbClr val="1C1D22"/>
              </a:solidFill>
              <a:effectLst/>
              <a:latin typeface="Arial" panose="020B0604020202020204" pitchFamily="34" charset="0"/>
            </a:endParaRPr>
          </a:p>
          <a:p>
            <a:pPr indent="0" algn="l"/>
            <a: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The only survivor from the car was an 11-month baby.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5C061-E383-47C7-A236-6F4AAB4E85E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624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0" algn="l"/>
            <a:r>
              <a:rPr lang="en-GB" dirty="0"/>
              <a:t>The driver overtook on a downhill slope, overtaking alongside the other truck for longer that the driver expected to be.</a:t>
            </a:r>
          </a:p>
          <a:p>
            <a:pPr indent="0" algn="l"/>
            <a:endParaRPr lang="en-GB" dirty="0"/>
          </a:p>
          <a:p>
            <a:pPr indent="0" algn="l"/>
            <a:r>
              <a:rPr lang="en-GB" dirty="0"/>
              <a:t>Driving on the wrong side of the road with no sight of the oncoming traffic, the trucks went round two bends before seeing the oncoming car.</a:t>
            </a:r>
          </a:p>
          <a:p>
            <a:pPr indent="0" algn="l"/>
            <a:endParaRPr lang="en-GB" dirty="0"/>
          </a:p>
          <a:p>
            <a:pPr indent="0" algn="l"/>
            <a:r>
              <a:rPr lang="en-GB" dirty="0"/>
              <a:t>Braking on a wet surface, the truck’s wheels locked. The overtaking truck then struck the car on the bend.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5C061-E383-47C7-A236-6F4AAB4E85E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6140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0" algn="l"/>
            <a: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The passenger should have said something to the driver, when the dangerous manoeuvre took place. </a:t>
            </a:r>
          </a:p>
          <a:p>
            <a:pPr indent="0" algn="l"/>
            <a:endParaRPr lang="en-GB" b="0" i="0" dirty="0">
              <a:solidFill>
                <a:srgbClr val="1C1D22"/>
              </a:solidFill>
              <a:effectLst/>
              <a:latin typeface="Arial" panose="020B0604020202020204" pitchFamily="34" charset="0"/>
            </a:endParaRPr>
          </a:p>
          <a:p>
            <a:pPr indent="0" algn="l"/>
            <a:r>
              <a:rPr lang="en-GB" b="0" i="0" dirty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The driver failed to safely assess whether it was safe to overtake. They failed to account for the inability to overtake on a downhill slope, the wet weather conditions, as well as the blind corners that were </a:t>
            </a:r>
            <a:r>
              <a:rPr lang="en-GB" b="0" i="0">
                <a:solidFill>
                  <a:srgbClr val="1C1D22"/>
                </a:solidFill>
                <a:effectLst/>
                <a:latin typeface="Arial" panose="020B0604020202020204" pitchFamily="34" charset="0"/>
              </a:rPr>
              <a:t>upcoming.</a:t>
            </a:r>
            <a:endParaRPr lang="en-GB" b="0" i="0" dirty="0">
              <a:solidFill>
                <a:srgbClr val="1C1D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5C061-E383-47C7-A236-6F4AAB4E85E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660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How much are you willing to risk to get there on time?</a:t>
            </a:r>
          </a:p>
          <a:p>
            <a:endParaRPr lang="en-GB" dirty="0"/>
          </a:p>
          <a:p>
            <a:r>
              <a:rPr lang="en-GB" dirty="0"/>
              <a:t>What is causing us to feel like we need to rush journeys?</a:t>
            </a:r>
          </a:p>
          <a:p>
            <a:endParaRPr lang="en-GB" dirty="0"/>
          </a:p>
          <a:p>
            <a:r>
              <a:rPr lang="en-GB" dirty="0"/>
              <a:t>What can we change to make sure we always have safe journeys?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5C061-E383-47C7-A236-6F4AAB4E85E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036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79F6B-A99A-FF2F-A169-971EFEA1D6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9B4552-17FD-585F-925F-792998E3E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66A9E-6AD5-3D3E-AF50-0E54EE48F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533EF9-AD85-614D-FF2C-82E287AE3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06388-BEFB-88A6-6DBA-CC07DB141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986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253E4-3E92-0767-446C-8F07381B5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A822BE-E790-0EFB-AA86-D7D5E4EAA3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7BD5A-3E42-1EF4-B48D-F34BB9BFC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F4C0A-E1A2-B73F-5AF3-767424854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D777F-83E5-B737-F442-03802E704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966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8F26FC-B55E-6AEB-8B5F-6F67637615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FC80E-A6A0-F60D-D68F-9FCD8D91D5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059D9-5623-CF95-3D33-B95037CFE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ABBD4-710A-B8B1-B4E7-8B0BEE740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5D2252-F75B-623B-884A-242CC634C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531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8006D-A7E7-DA38-1A5A-96884546D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F4A93-3627-57BB-7821-009842ABD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88EF00-029F-7172-C5CA-83C4C98FC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00A81-FB2F-9194-0066-14DA29EAB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7BE9AD-1B76-9637-6111-BEA018C7F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2503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3B4AD-5E23-00DA-C21A-AF0F062BF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54999-779E-6638-CA74-C03C62652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D492A4-64E4-6CB4-27B3-3A5F5B106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ECC7B-5C70-2DA3-CD75-7020409B5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0EB91-28B5-8478-BA2F-39E4BCACD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745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45A31-D7AE-4D9B-D9E9-7560FF479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7A364-0442-76EE-E1F9-D0496E6F5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B6BC2F-3E0D-C804-0D28-859A0609B7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B24F67-179F-C525-7E9D-02D1A9028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BC6B0-E7B9-2BA9-002A-EFF1B4B98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F9CF9F-D1FF-8A89-DA9D-A60E0C085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365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8FF6C-6ADA-7B11-7FC6-25C81E209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F7E18-559B-8F2A-0AB0-9C487B412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44EAAB-D397-1F9A-5DE8-D5B641D7A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4251AE-FF89-791B-4FEC-D8FB653A81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E4D78C-F7DD-2649-D709-CCD0508009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C053A1-9378-5AF2-89D6-234986C30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6BA091-3D16-5DEB-F6BC-D83BBB625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23E7D9-CAEF-A073-9AAF-CE4FE080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765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19A63-95ED-A98C-F918-85397A332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9C52BE-244C-53D1-4C91-ECA98FE00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8D9D1E-AAC8-65D0-3EF0-FDBD2D94E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8047C2-449D-A45B-10B8-064DC69D1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0170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D4DE3-730F-750B-31F5-8CB70081E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107C09-49A0-6289-034A-9D150B8F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23A585-C273-A19A-527F-451677843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486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136AE-1B76-6418-2016-9E818492F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A815C-4D42-2F1D-6215-3AF12DAFF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7A970B-70CE-D918-DCFE-D125071E7F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E85B40-F34E-E406-C0F4-1569D1B58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F7D666-4CEC-2B5A-B591-6F8ED3A39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C25608-4D9F-8E55-5630-030C0D25C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869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7C348-7E33-A26B-762A-61B21F9A7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0924CB-43D5-183D-D597-FCCD81821F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305088-0CEE-D37A-1D6D-7CEBE5C2A7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B9C925-ADD7-2D7E-58C9-65BDE145F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B3B13-A404-4D7B-AF8C-D4E90A168B8A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F4D5B0-0594-2A57-8D21-54DD5B6B0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B37FEA-9E97-1104-84C2-50F317ABD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1222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CC27C8-D2D0-AF0E-BF49-FE14E186F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063B85-A1F9-4EFB-0446-60F5F5652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8BD51-A271-2FE7-76EC-E36096AAB8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B3B13-A404-4D7B-AF8C-D4E90A168B8A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D53E36-4ABB-DDC0-5CAF-44F3F0A19E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80D3F-AA42-F580-3AFF-23908B33F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91CF4-32E9-4E78-83E3-D9B4E24A1A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059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BEF15-7BC1-FD5E-91E2-B1BA1FE426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383373-DD4D-37CB-ADBD-2A7834649D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group of wind turbines in a field&#10;&#10;Description automatically generated">
            <a:extLst>
              <a:ext uri="{FF2B5EF4-FFF2-40B4-BE49-F238E27FC236}">
                <a16:creationId xmlns:a16="http://schemas.microsoft.com/office/drawing/2014/main" id="{0EFE5A7D-C29B-9F09-A2EE-18933D319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logo with white text&#10;&#10;Description automatically generated">
            <a:extLst>
              <a:ext uri="{FF2B5EF4-FFF2-40B4-BE49-F238E27FC236}">
                <a16:creationId xmlns:a16="http://schemas.microsoft.com/office/drawing/2014/main" id="{A7A9DD9D-4795-BCEB-81DC-83859798A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6584" y="1787285"/>
            <a:ext cx="2076450" cy="1047750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6B5557F8-443E-F317-0CD9-5D68DA7EE6BF}"/>
              </a:ext>
            </a:extLst>
          </p:cNvPr>
          <p:cNvSpPr txBox="1"/>
          <p:nvPr/>
        </p:nvSpPr>
        <p:spPr>
          <a:xfrm>
            <a:off x="10008353" y="1810206"/>
            <a:ext cx="2072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bg1"/>
                </a:solidFill>
              </a:rPr>
              <a:t>In partnership with:</a:t>
            </a:r>
          </a:p>
        </p:txBody>
      </p:sp>
    </p:spTree>
    <p:extLst>
      <p:ext uri="{BB962C8B-B14F-4D97-AF65-F5344CB8AC3E}">
        <p14:creationId xmlns:p14="http://schemas.microsoft.com/office/powerpoint/2010/main" val="836599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couple of people standing in front of windmills&#10;&#10;Description automatically generated">
            <a:extLst>
              <a:ext uri="{FF2B5EF4-FFF2-40B4-BE49-F238E27FC236}">
                <a16:creationId xmlns:a16="http://schemas.microsoft.com/office/drawing/2014/main" id="{CC3365DA-55E9-4DF9-9643-342EA1876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D7E6EF-7785-BA13-322E-32DF7736E3CD}"/>
              </a:ext>
            </a:extLst>
          </p:cNvPr>
          <p:cNvSpPr txBox="1"/>
          <p:nvPr/>
        </p:nvSpPr>
        <p:spPr>
          <a:xfrm>
            <a:off x="6766560" y="1874728"/>
            <a:ext cx="4874029" cy="310854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GB" sz="2800" b="1" kern="100" dirty="0">
                <a:solidFill>
                  <a:schemeClr val="bg1"/>
                </a:solidFill>
                <a:highlight>
                  <a:srgbClr val="108573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Stand Up for Safety Week is dedicated to creating time to discuss hazards working onshore and preventative measures that could be taken to reduce risk to health and safety</a:t>
            </a:r>
            <a:r>
              <a:rPr lang="en-GB" sz="2400" b="1" kern="100" dirty="0">
                <a:solidFill>
                  <a:schemeClr val="bg1"/>
                </a:solidFill>
                <a:highlight>
                  <a:srgbClr val="108573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5" name="Picture 4" descr="A logo with green and white text&#10;&#10;Description automatically generated">
            <a:extLst>
              <a:ext uri="{FF2B5EF4-FFF2-40B4-BE49-F238E27FC236}">
                <a16:creationId xmlns:a16="http://schemas.microsoft.com/office/drawing/2014/main" id="{BE302B92-5D5E-A1B2-31AA-1E3962AF56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969" y="-1"/>
            <a:ext cx="2267031" cy="15978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71BDD6-F117-B7D7-2ACF-7A5D0ADD652C}"/>
              </a:ext>
            </a:extLst>
          </p:cNvPr>
          <p:cNvSpPr txBox="1"/>
          <p:nvPr/>
        </p:nvSpPr>
        <p:spPr>
          <a:xfrm>
            <a:off x="8725426" y="6334061"/>
            <a:ext cx="346657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#StandUpForSafety</a:t>
            </a:r>
          </a:p>
        </p:txBody>
      </p:sp>
    </p:spTree>
    <p:extLst>
      <p:ext uri="{BB962C8B-B14F-4D97-AF65-F5344CB8AC3E}">
        <p14:creationId xmlns:p14="http://schemas.microsoft.com/office/powerpoint/2010/main" val="148774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wind turbines&#10;&#10;Description automatically generated">
            <a:extLst>
              <a:ext uri="{FF2B5EF4-FFF2-40B4-BE49-F238E27FC236}">
                <a16:creationId xmlns:a16="http://schemas.microsoft.com/office/drawing/2014/main" id="{5E584E85-42F6-10F3-C647-C608E4FA3C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2" r="23096"/>
          <a:stretch/>
        </p:blipFill>
        <p:spPr>
          <a:xfrm>
            <a:off x="-1504" y="640080"/>
            <a:ext cx="12191980" cy="60172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97B44A8-51AD-C978-F9E5-CD9110FA03CC}"/>
              </a:ext>
            </a:extLst>
          </p:cNvPr>
          <p:cNvSpPr/>
          <p:nvPr/>
        </p:nvSpPr>
        <p:spPr>
          <a:xfrm>
            <a:off x="0" y="3794760"/>
            <a:ext cx="12192000" cy="3063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B3A9AA-A2D6-C354-5D5E-96D2848EE0D2}"/>
              </a:ext>
            </a:extLst>
          </p:cNvPr>
          <p:cNvSpPr/>
          <p:nvPr/>
        </p:nvSpPr>
        <p:spPr>
          <a:xfrm>
            <a:off x="0" y="0"/>
            <a:ext cx="12192000" cy="1120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1433DC-31A7-5B96-80CE-A925C24284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988"/>
          <a:stretch/>
        </p:blipFill>
        <p:spPr>
          <a:xfrm>
            <a:off x="9444852" y="13360"/>
            <a:ext cx="1459686" cy="9776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CC11DE-40BF-3DD4-27D8-E28CE9F11E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2096" y="364327"/>
            <a:ext cx="1307444" cy="570762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AE68A11B-8001-CCCB-ACAC-7DAAC8CC81E0}"/>
              </a:ext>
            </a:extLst>
          </p:cNvPr>
          <p:cNvSpPr txBox="1">
            <a:spLocks/>
          </p:cNvSpPr>
          <p:nvPr/>
        </p:nvSpPr>
        <p:spPr>
          <a:xfrm>
            <a:off x="207106" y="200660"/>
            <a:ext cx="4309739" cy="720725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6EB885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Frutiger LT 75 Black" panose="020B0803030504030204" pitchFamily="34" charset="0"/>
              </a:rPr>
              <a:t>About </a:t>
            </a:r>
            <a:r>
              <a:rPr lang="en-GB" sz="3200" dirty="0" err="1">
                <a:solidFill>
                  <a:srgbClr val="10857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Frutiger LT 75 Black" panose="020B0803030504030204" pitchFamily="34" charset="0"/>
              </a:rPr>
              <a:t>SafetyOn</a:t>
            </a:r>
            <a:endParaRPr lang="en-GB" sz="3200" dirty="0">
              <a:solidFill>
                <a:srgbClr val="108573"/>
              </a:solidFill>
              <a:effectLst>
                <a:outerShdw blurRad="50800" dist="38100" dir="5400000" algn="t" rotWithShape="0">
                  <a:schemeClr val="bg1">
                    <a:alpha val="40000"/>
                  </a:schemeClr>
                </a:outerShdw>
              </a:effectLst>
              <a:latin typeface="Frutiger LT 75 Black" panose="020B08030305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65DF49-AE72-0E93-DCA4-7AEFB64F049A}"/>
              </a:ext>
            </a:extLst>
          </p:cNvPr>
          <p:cNvSpPr txBox="1"/>
          <p:nvPr/>
        </p:nvSpPr>
        <p:spPr>
          <a:xfrm>
            <a:off x="526553" y="1893658"/>
            <a:ext cx="111358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i="1" dirty="0">
                <a:solidFill>
                  <a:schemeClr val="bg1"/>
                </a:solidFill>
                <a:effectLst/>
                <a:highlight>
                  <a:srgbClr val="108573"/>
                </a:highlight>
                <a:latin typeface="Arial" panose="020B0604020202020204" pitchFamily="34" charset="0"/>
              </a:rPr>
              <a:t>Inspiring a safer and healthier onshore wind industry</a:t>
            </a:r>
            <a:endParaRPr lang="en-GB" sz="2400" b="1" i="1" dirty="0">
              <a:solidFill>
                <a:schemeClr val="bg1"/>
              </a:solidFill>
              <a:highlight>
                <a:srgbClr val="108573"/>
              </a:highligh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957B98-09BE-CB13-FDA1-E17320F06727}"/>
              </a:ext>
            </a:extLst>
          </p:cNvPr>
          <p:cNvSpPr txBox="1"/>
          <p:nvPr/>
        </p:nvSpPr>
        <p:spPr>
          <a:xfrm>
            <a:off x="207106" y="3818900"/>
            <a:ext cx="2490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108573"/>
                </a:solidFill>
                <a:latin typeface="Frutiger LT 45 Light" panose="020B0403030504020204" pitchFamily="34" charset="0"/>
              </a:rPr>
              <a:t>We work to: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A04578-DD2C-F897-1998-3B81F433D820}"/>
              </a:ext>
            </a:extLst>
          </p:cNvPr>
          <p:cNvSpPr txBox="1"/>
          <p:nvPr/>
        </p:nvSpPr>
        <p:spPr>
          <a:xfrm>
            <a:off x="390098" y="4473337"/>
            <a:ext cx="11272321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rgbClr val="212529"/>
                </a:solidFill>
                <a:latin typeface="Arial" panose="020B0604020202020204" pitchFamily="34" charset="0"/>
              </a:rPr>
              <a:t>M</a:t>
            </a:r>
            <a:r>
              <a:rPr lang="en-GB" sz="21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onitor and gather data on the health and safety performance of the sector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rgbClr val="212529"/>
                </a:solidFill>
                <a:latin typeface="Arial" panose="020B0604020202020204" pitchFamily="34" charset="0"/>
              </a:rPr>
              <a:t>M</a:t>
            </a:r>
            <a:r>
              <a:rPr lang="en-GB" sz="21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ake use of and ensure effective communication of new and existing good practice and experience both from the UK and internationally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rgbClr val="212529"/>
                </a:solidFill>
                <a:latin typeface="Arial" panose="020B0604020202020204" pitchFamily="34" charset="0"/>
              </a:rPr>
              <a:t>S</a:t>
            </a:r>
            <a:r>
              <a:rPr lang="en-GB" sz="2100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hare knowledge and good practice with associated sectors, including offshore wind, conventional generation and power networks, in the UK and beyond as appropriate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052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7A1D394-E8ED-1536-A361-78617E9D0AD5}"/>
              </a:ext>
            </a:extLst>
          </p:cNvPr>
          <p:cNvSpPr/>
          <p:nvPr/>
        </p:nvSpPr>
        <p:spPr>
          <a:xfrm>
            <a:off x="0" y="0"/>
            <a:ext cx="12192000" cy="843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BF9BA3-095A-0FB8-CAF8-D7BF291F8FB1}"/>
              </a:ext>
            </a:extLst>
          </p:cNvPr>
          <p:cNvSpPr/>
          <p:nvPr/>
        </p:nvSpPr>
        <p:spPr>
          <a:xfrm>
            <a:off x="0" y="843280"/>
            <a:ext cx="12192000" cy="6014720"/>
          </a:xfrm>
          <a:prstGeom prst="rect">
            <a:avLst/>
          </a:prstGeom>
          <a:solidFill>
            <a:srgbClr val="1085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F0E52C75-4E4E-E007-1704-4599D200B3A1}"/>
              </a:ext>
            </a:extLst>
          </p:cNvPr>
          <p:cNvSpPr txBox="1">
            <a:spLocks/>
          </p:cNvSpPr>
          <p:nvPr/>
        </p:nvSpPr>
        <p:spPr>
          <a:xfrm>
            <a:off x="258641" y="61278"/>
            <a:ext cx="4932194" cy="720725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6EB885"/>
                </a:solidFill>
                <a:latin typeface="Frutiger LT 75 Black" panose="020B0803030504030204" pitchFamily="34" charset="0"/>
              </a:rPr>
              <a:t>Safe Journeys </a:t>
            </a:r>
            <a:r>
              <a:rPr lang="en-GB" sz="3200" dirty="0">
                <a:solidFill>
                  <a:srgbClr val="108573"/>
                </a:solidFill>
                <a:latin typeface="Frutiger LT 75 Black" panose="020B0803030504030204" pitchFamily="34" charset="0"/>
              </a:rPr>
              <a:t>Campaign</a:t>
            </a:r>
            <a:r>
              <a:rPr lang="en-GB" sz="3200" dirty="0">
                <a:latin typeface="Frutiger LT 75 Black" panose="020B080303050403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022B9B-7CF8-D63A-AF1B-B9BA2FEB4611}"/>
              </a:ext>
            </a:extLst>
          </p:cNvPr>
          <p:cNvSpPr txBox="1"/>
          <p:nvPr/>
        </p:nvSpPr>
        <p:spPr>
          <a:xfrm>
            <a:off x="9514531" y="6520503"/>
            <a:ext cx="346657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#StandUpForSafety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C19966-670C-527B-73A6-19E8BE5E4A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988"/>
          <a:stretch/>
        </p:blipFill>
        <p:spPr>
          <a:xfrm>
            <a:off x="10842542" y="29720"/>
            <a:ext cx="1170270" cy="783839"/>
          </a:xfrm>
          <a:prstGeom prst="rect">
            <a:avLst/>
          </a:prstGeom>
        </p:spPr>
      </p:pic>
      <p:pic>
        <p:nvPicPr>
          <p:cNvPr id="2" name="Safe-Journeys-Subtitle-Friendly-Medium-1">
            <a:hlinkClick r:id="" action="ppaction://media"/>
            <a:extLst>
              <a:ext uri="{FF2B5EF4-FFF2-40B4-BE49-F238E27FC236}">
                <a16:creationId xmlns:a16="http://schemas.microsoft.com/office/drawing/2014/main" id="{6A1F3738-D389-544B-BDC3-F550BC9195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0248" y="1063031"/>
            <a:ext cx="9311503" cy="523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45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oup of men working on a wind turbine&#10;&#10;Description automatically generated">
            <a:extLst>
              <a:ext uri="{FF2B5EF4-FFF2-40B4-BE49-F238E27FC236}">
                <a16:creationId xmlns:a16="http://schemas.microsoft.com/office/drawing/2014/main" id="{57E52831-4198-0203-71AC-5B37B3E924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44" b="1550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E649034-1500-7E30-BC47-CCDB753847D7}"/>
              </a:ext>
            </a:extLst>
          </p:cNvPr>
          <p:cNvSpPr/>
          <p:nvPr/>
        </p:nvSpPr>
        <p:spPr>
          <a:xfrm>
            <a:off x="0" y="3611880"/>
            <a:ext cx="12192000" cy="3246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9B222A-8F0A-9403-6226-09FB38E6278C}"/>
              </a:ext>
            </a:extLst>
          </p:cNvPr>
          <p:cNvSpPr/>
          <p:nvPr/>
        </p:nvSpPr>
        <p:spPr>
          <a:xfrm>
            <a:off x="0" y="0"/>
            <a:ext cx="12192000" cy="864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640705-9B7F-DF72-599B-1187B21A2F90}"/>
              </a:ext>
            </a:extLst>
          </p:cNvPr>
          <p:cNvSpPr txBox="1"/>
          <p:nvPr/>
        </p:nvSpPr>
        <p:spPr>
          <a:xfrm>
            <a:off x="215552" y="156984"/>
            <a:ext cx="63730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rgbClr val="1085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Toolbox</a:t>
            </a:r>
            <a:r>
              <a:rPr lang="en-GB" sz="40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 </a:t>
            </a:r>
            <a:r>
              <a:rPr lang="en-GB" sz="4000" dirty="0">
                <a:solidFill>
                  <a:srgbClr val="6DB7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Talk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8CCF53-F819-89F2-31ED-E0B06BA43D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06" t="6084" r="10261" b="9929"/>
          <a:stretch/>
        </p:blipFill>
        <p:spPr>
          <a:xfrm>
            <a:off x="11122762" y="78492"/>
            <a:ext cx="947318" cy="707886"/>
          </a:xfrm>
          <a:prstGeom prst="rect">
            <a:avLst/>
          </a:prstGeom>
        </p:spPr>
      </p:pic>
      <p:pic>
        <p:nvPicPr>
          <p:cNvPr id="10" name="Picture 9" descr="A person wearing a helmet and a gear with a light bulb&#10;&#10;Description automatically generated">
            <a:extLst>
              <a:ext uri="{FF2B5EF4-FFF2-40B4-BE49-F238E27FC236}">
                <a16:creationId xmlns:a16="http://schemas.microsoft.com/office/drawing/2014/main" id="{EBC0BF00-9C25-7F85-98CA-7A23BF09BF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2" t="37501" r="38160" b="36245"/>
          <a:stretch/>
        </p:blipFill>
        <p:spPr>
          <a:xfrm>
            <a:off x="1" y="5396025"/>
            <a:ext cx="1520189" cy="146197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0689CB3-AD9A-D855-FFE7-7D9B530725DB}"/>
              </a:ext>
            </a:extLst>
          </p:cNvPr>
          <p:cNvGrpSpPr/>
          <p:nvPr/>
        </p:nvGrpSpPr>
        <p:grpSpPr>
          <a:xfrm>
            <a:off x="3402097" y="4402231"/>
            <a:ext cx="5487670" cy="832709"/>
            <a:chOff x="3289935" y="3830731"/>
            <a:chExt cx="5774055" cy="867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59F0AF4-ED99-5079-35CE-5F76882912F3}"/>
                </a:ext>
              </a:extLst>
            </p:cNvPr>
            <p:cNvSpPr/>
            <p:nvPr/>
          </p:nvSpPr>
          <p:spPr>
            <a:xfrm>
              <a:off x="3371246" y="3830731"/>
              <a:ext cx="5692744" cy="867000"/>
            </a:xfrm>
            <a:prstGeom prst="rect">
              <a:avLst/>
            </a:prstGeom>
            <a:solidFill>
              <a:srgbClr val="6DB7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4AC81A4-CF7A-1769-A299-D1D5482ED54A}"/>
                </a:ext>
              </a:extLst>
            </p:cNvPr>
            <p:cNvSpPr txBox="1"/>
            <p:nvPr/>
          </p:nvSpPr>
          <p:spPr>
            <a:xfrm>
              <a:off x="3289935" y="3830731"/>
              <a:ext cx="5612130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GB" sz="4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What</a:t>
              </a:r>
              <a:r>
                <a:rPr lang="en-GB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happened?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224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E649034-1500-7E30-BC47-CCDB753847D7}"/>
              </a:ext>
            </a:extLst>
          </p:cNvPr>
          <p:cNvSpPr/>
          <p:nvPr/>
        </p:nvSpPr>
        <p:spPr>
          <a:xfrm>
            <a:off x="0" y="3611880"/>
            <a:ext cx="12192000" cy="3246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9B222A-8F0A-9403-6226-09FB38E6278C}"/>
              </a:ext>
            </a:extLst>
          </p:cNvPr>
          <p:cNvSpPr/>
          <p:nvPr/>
        </p:nvSpPr>
        <p:spPr>
          <a:xfrm>
            <a:off x="0" y="0"/>
            <a:ext cx="12192000" cy="864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640705-9B7F-DF72-599B-1187B21A2F90}"/>
              </a:ext>
            </a:extLst>
          </p:cNvPr>
          <p:cNvSpPr txBox="1"/>
          <p:nvPr/>
        </p:nvSpPr>
        <p:spPr>
          <a:xfrm>
            <a:off x="215552" y="156984"/>
            <a:ext cx="63730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rgbClr val="1085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Toolbox</a:t>
            </a:r>
            <a:r>
              <a:rPr lang="en-GB" sz="40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 </a:t>
            </a:r>
            <a:r>
              <a:rPr lang="en-GB" sz="4000" dirty="0">
                <a:solidFill>
                  <a:srgbClr val="6DB7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Talk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8CCF53-F819-89F2-31ED-E0B06BA43D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06" t="6084" r="10261" b="9929"/>
          <a:stretch/>
        </p:blipFill>
        <p:spPr>
          <a:xfrm>
            <a:off x="11122762" y="78492"/>
            <a:ext cx="947318" cy="707886"/>
          </a:xfrm>
          <a:prstGeom prst="rect">
            <a:avLst/>
          </a:prstGeom>
        </p:spPr>
      </p:pic>
      <p:pic>
        <p:nvPicPr>
          <p:cNvPr id="10" name="Picture 9" descr="A person wearing a helmet and a gear with a light bulb&#10;&#10;Description automatically generated">
            <a:extLst>
              <a:ext uri="{FF2B5EF4-FFF2-40B4-BE49-F238E27FC236}">
                <a16:creationId xmlns:a16="http://schemas.microsoft.com/office/drawing/2014/main" id="{EBC0BF00-9C25-7F85-98CA-7A23BF09BF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2" t="37501" r="38160" b="36245"/>
          <a:stretch/>
        </p:blipFill>
        <p:spPr>
          <a:xfrm>
            <a:off x="1" y="5396025"/>
            <a:ext cx="1520189" cy="146197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C77705-B78D-40F0-0BF1-D36AC8A3EDF5}"/>
              </a:ext>
            </a:extLst>
          </p:cNvPr>
          <p:cNvGrpSpPr/>
          <p:nvPr/>
        </p:nvGrpSpPr>
        <p:grpSpPr>
          <a:xfrm>
            <a:off x="3036872" y="4200701"/>
            <a:ext cx="6118255" cy="867000"/>
            <a:chOff x="3187065" y="3830731"/>
            <a:chExt cx="6118255" cy="867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59F0AF4-ED99-5079-35CE-5F76882912F3}"/>
                </a:ext>
              </a:extLst>
            </p:cNvPr>
            <p:cNvSpPr/>
            <p:nvPr/>
          </p:nvSpPr>
          <p:spPr>
            <a:xfrm>
              <a:off x="3371245" y="3830731"/>
              <a:ext cx="5934075" cy="867000"/>
            </a:xfrm>
            <a:prstGeom prst="rect">
              <a:avLst/>
            </a:prstGeom>
            <a:solidFill>
              <a:srgbClr val="10857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4AC81A4-CF7A-1769-A299-D1D5482ED54A}"/>
                </a:ext>
              </a:extLst>
            </p:cNvPr>
            <p:cNvSpPr txBox="1"/>
            <p:nvPr/>
          </p:nvSpPr>
          <p:spPr>
            <a:xfrm>
              <a:off x="3187065" y="3832410"/>
              <a:ext cx="5934075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GB" sz="4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Why</a:t>
              </a:r>
              <a:r>
                <a:rPr lang="en-GB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did it happen? 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612569A-B3B3-8504-9094-93C488C601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" y="873760"/>
            <a:ext cx="12182475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9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7E52831-4198-0203-71AC-5B37B3E924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52" b="25252"/>
          <a:stretch/>
        </p:blipFill>
        <p:spPr>
          <a:xfrm>
            <a:off x="-1504" y="0"/>
            <a:ext cx="12191980" cy="40225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E649034-1500-7E30-BC47-CCDB753847D7}"/>
              </a:ext>
            </a:extLst>
          </p:cNvPr>
          <p:cNvSpPr/>
          <p:nvPr/>
        </p:nvSpPr>
        <p:spPr>
          <a:xfrm>
            <a:off x="0" y="3611880"/>
            <a:ext cx="12192000" cy="3246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9B222A-8F0A-9403-6226-09FB38E6278C}"/>
              </a:ext>
            </a:extLst>
          </p:cNvPr>
          <p:cNvSpPr/>
          <p:nvPr/>
        </p:nvSpPr>
        <p:spPr>
          <a:xfrm>
            <a:off x="0" y="0"/>
            <a:ext cx="12192000" cy="864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640705-9B7F-DF72-599B-1187B21A2F90}"/>
              </a:ext>
            </a:extLst>
          </p:cNvPr>
          <p:cNvSpPr txBox="1"/>
          <p:nvPr/>
        </p:nvSpPr>
        <p:spPr>
          <a:xfrm>
            <a:off x="215552" y="156984"/>
            <a:ext cx="63730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rgbClr val="1085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Toolbox</a:t>
            </a:r>
            <a:r>
              <a:rPr lang="en-GB" sz="40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 </a:t>
            </a:r>
            <a:r>
              <a:rPr lang="en-GB" sz="4000" dirty="0">
                <a:solidFill>
                  <a:srgbClr val="6DB7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Talk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8CCF53-F819-89F2-31ED-E0B06BA43D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06" t="6084" r="10261" b="9929"/>
          <a:stretch/>
        </p:blipFill>
        <p:spPr>
          <a:xfrm>
            <a:off x="11122762" y="78492"/>
            <a:ext cx="947318" cy="707886"/>
          </a:xfrm>
          <a:prstGeom prst="rect">
            <a:avLst/>
          </a:prstGeom>
        </p:spPr>
      </p:pic>
      <p:pic>
        <p:nvPicPr>
          <p:cNvPr id="10" name="Picture 9" descr="A person wearing a helmet and a gear with a light bulb&#10;&#10;Description automatically generated">
            <a:extLst>
              <a:ext uri="{FF2B5EF4-FFF2-40B4-BE49-F238E27FC236}">
                <a16:creationId xmlns:a16="http://schemas.microsoft.com/office/drawing/2014/main" id="{EBC0BF00-9C25-7F85-98CA-7A23BF09BF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2" t="37501" r="38160" b="36245"/>
          <a:stretch/>
        </p:blipFill>
        <p:spPr>
          <a:xfrm>
            <a:off x="1" y="5396025"/>
            <a:ext cx="1520189" cy="146197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696D7B3-6A02-E00F-106C-D38FD69F061C}"/>
              </a:ext>
            </a:extLst>
          </p:cNvPr>
          <p:cNvGrpSpPr/>
          <p:nvPr/>
        </p:nvGrpSpPr>
        <p:grpSpPr>
          <a:xfrm>
            <a:off x="3103846" y="4367941"/>
            <a:ext cx="6417590" cy="866999"/>
            <a:chOff x="3289935" y="3830731"/>
            <a:chExt cx="6380818" cy="86699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59F0AF4-ED99-5079-35CE-5F76882912F3}"/>
                </a:ext>
              </a:extLst>
            </p:cNvPr>
            <p:cNvSpPr/>
            <p:nvPr/>
          </p:nvSpPr>
          <p:spPr>
            <a:xfrm>
              <a:off x="3371245" y="3830731"/>
              <a:ext cx="6299508" cy="866999"/>
            </a:xfrm>
            <a:prstGeom prst="rect">
              <a:avLst/>
            </a:prstGeom>
            <a:solidFill>
              <a:srgbClr val="8EBF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4AC81A4-CF7A-1769-A299-D1D5482ED54A}"/>
                </a:ext>
              </a:extLst>
            </p:cNvPr>
            <p:cNvSpPr txBox="1"/>
            <p:nvPr/>
          </p:nvSpPr>
          <p:spPr>
            <a:xfrm>
              <a:off x="3289935" y="3830731"/>
              <a:ext cx="6206918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GB" sz="4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What</a:t>
              </a:r>
              <a:r>
                <a:rPr lang="en-GB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did they learn?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882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E649034-1500-7E30-BC47-CCDB753847D7}"/>
              </a:ext>
            </a:extLst>
          </p:cNvPr>
          <p:cNvSpPr/>
          <p:nvPr/>
        </p:nvSpPr>
        <p:spPr>
          <a:xfrm>
            <a:off x="0" y="3611880"/>
            <a:ext cx="12192000" cy="3246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9B222A-8F0A-9403-6226-09FB38E6278C}"/>
              </a:ext>
            </a:extLst>
          </p:cNvPr>
          <p:cNvSpPr/>
          <p:nvPr/>
        </p:nvSpPr>
        <p:spPr>
          <a:xfrm>
            <a:off x="0" y="0"/>
            <a:ext cx="12192000" cy="864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640705-9B7F-DF72-599B-1187B21A2F90}"/>
              </a:ext>
            </a:extLst>
          </p:cNvPr>
          <p:cNvSpPr txBox="1"/>
          <p:nvPr/>
        </p:nvSpPr>
        <p:spPr>
          <a:xfrm>
            <a:off x="215552" y="156984"/>
            <a:ext cx="63730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rgbClr val="1085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Toolbox</a:t>
            </a:r>
            <a:r>
              <a:rPr lang="en-GB" sz="40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 </a:t>
            </a:r>
            <a:r>
              <a:rPr lang="en-GB" sz="4000" dirty="0">
                <a:solidFill>
                  <a:srgbClr val="6DB7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LT 75 Black" panose="020B0803030504030204" pitchFamily="34" charset="0"/>
              </a:rPr>
              <a:t>Talk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8CCF53-F819-89F2-31ED-E0B06BA43D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06" t="6084" r="10261" b="9929"/>
          <a:stretch/>
        </p:blipFill>
        <p:spPr>
          <a:xfrm>
            <a:off x="11122762" y="78492"/>
            <a:ext cx="947318" cy="707886"/>
          </a:xfrm>
          <a:prstGeom prst="rect">
            <a:avLst/>
          </a:prstGeom>
        </p:spPr>
      </p:pic>
      <p:pic>
        <p:nvPicPr>
          <p:cNvPr id="10" name="Picture 9" descr="A person wearing a helmet and a gear with a light bulb&#10;&#10;Description automatically generated">
            <a:extLst>
              <a:ext uri="{FF2B5EF4-FFF2-40B4-BE49-F238E27FC236}">
                <a16:creationId xmlns:a16="http://schemas.microsoft.com/office/drawing/2014/main" id="{EBC0BF00-9C25-7F85-98CA-7A23BF09BF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2" t="37501" r="38160" b="36245"/>
          <a:stretch/>
        </p:blipFill>
        <p:spPr>
          <a:xfrm>
            <a:off x="1" y="5396025"/>
            <a:ext cx="1520189" cy="146197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A4DF7D7-45E3-3182-C195-EEE00BD6C15A}"/>
              </a:ext>
            </a:extLst>
          </p:cNvPr>
          <p:cNvGrpSpPr/>
          <p:nvPr/>
        </p:nvGrpSpPr>
        <p:grpSpPr>
          <a:xfrm>
            <a:off x="2237422" y="4390801"/>
            <a:ext cx="7867782" cy="844139"/>
            <a:chOff x="2306955" y="3830731"/>
            <a:chExt cx="7959165" cy="84413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59F0AF4-ED99-5079-35CE-5F76882912F3}"/>
                </a:ext>
              </a:extLst>
            </p:cNvPr>
            <p:cNvSpPr/>
            <p:nvPr/>
          </p:nvSpPr>
          <p:spPr>
            <a:xfrm>
              <a:off x="2526030" y="3830731"/>
              <a:ext cx="7740090" cy="844139"/>
            </a:xfrm>
            <a:prstGeom prst="rect">
              <a:avLst/>
            </a:prstGeom>
            <a:solidFill>
              <a:srgbClr val="6DB7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4AC81A4-CF7A-1769-A299-D1D5482ED54A}"/>
                </a:ext>
              </a:extLst>
            </p:cNvPr>
            <p:cNvSpPr txBox="1"/>
            <p:nvPr/>
          </p:nvSpPr>
          <p:spPr>
            <a:xfrm>
              <a:off x="2306955" y="3832410"/>
              <a:ext cx="7813042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GB" sz="4000" b="1" dirty="0">
                  <a:latin typeface="Arial Black"/>
                  <a:cs typeface="Arial"/>
                </a:rPr>
                <a:t> </a:t>
              </a:r>
              <a:r>
                <a:rPr lang="en-GB" sz="4000" b="1" dirty="0">
                  <a:latin typeface="Arial"/>
                  <a:cs typeface="Arial"/>
                </a:rPr>
                <a:t>4. </a:t>
              </a:r>
              <a:r>
                <a:rPr lang="en-GB" sz="4000" b="1" dirty="0">
                  <a:latin typeface="Arial Black"/>
                  <a:cs typeface="Arial"/>
                </a:rPr>
                <a:t>Ask</a:t>
              </a:r>
              <a:r>
                <a:rPr lang="en-GB" sz="4000" b="1" dirty="0">
                  <a:latin typeface="Arial"/>
                  <a:cs typeface="Arial"/>
                </a:rPr>
                <a:t> yourself or your crew? </a:t>
              </a:r>
              <a:endParaRPr lang="en-GB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2FF624D-A6FC-350A-801D-DF8364A673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987" b="30556"/>
          <a:stretch/>
        </p:blipFill>
        <p:spPr>
          <a:xfrm>
            <a:off x="-1524" y="864871"/>
            <a:ext cx="12192000" cy="274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2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69D158FBFAA343A33C17C18CFB26FC" ma:contentTypeVersion="17" ma:contentTypeDescription="Create a new document." ma:contentTypeScope="" ma:versionID="74b023a2b4a135528925ba94525afe5d">
  <xsd:schema xmlns:xsd="http://www.w3.org/2001/XMLSchema" xmlns:xs="http://www.w3.org/2001/XMLSchema" xmlns:p="http://schemas.microsoft.com/office/2006/metadata/properties" xmlns:ns2="3b143df3-7c6b-43ed-8630-c9b194f10487" xmlns:ns3="301dc94e-9483-4250-9719-f8e3323265a1" targetNamespace="http://schemas.microsoft.com/office/2006/metadata/properties" ma:root="true" ma:fieldsID="79eec247d1077cdd5f3a863d57d1ebc7" ns2:_="" ns3:_="">
    <xsd:import namespace="3b143df3-7c6b-43ed-8630-c9b194f10487"/>
    <xsd:import namespace="301dc94e-9483-4250-9719-f8e3323265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143df3-7c6b-43ed-8630-c9b194f104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049f67f5-16ba-4767-9c7c-402f9af907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1dc94e-9483-4250-9719-f8e3323265a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044416e0-3a55-4a2e-a225-9fa7714c75db}" ma:internalName="TaxCatchAll" ma:showField="CatchAllData" ma:web="301dc94e-9483-4250-9719-f8e3323265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1EEE64F-6F0E-46A3-BCB9-E93A318EEA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143df3-7c6b-43ed-8630-c9b194f10487"/>
    <ds:schemaRef ds:uri="301dc94e-9483-4250-9719-f8e3323265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BF09A36-F4D0-4978-8AA5-1366A47FAB5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12882</TotalTime>
  <Words>504</Words>
  <Application>Microsoft Office PowerPoint</Application>
  <PresentationFormat>Widescreen</PresentationFormat>
  <Paragraphs>51</Paragraphs>
  <Slides>8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Sophie Shorthose</dc:creator>
  <cp:lastModifiedBy>Emma McIvor</cp:lastModifiedBy>
  <cp:revision>29</cp:revision>
  <dcterms:created xsi:type="dcterms:W3CDTF">2023-12-06T13:15:51Z</dcterms:created>
  <dcterms:modified xsi:type="dcterms:W3CDTF">2024-01-12T08:41:50Z</dcterms:modified>
</cp:coreProperties>
</file>