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2"/>
  </p:notesMasterIdLst>
  <p:sldIdLst>
    <p:sldId id="256" r:id="rId4"/>
    <p:sldId id="258" r:id="rId5"/>
    <p:sldId id="271" r:id="rId6"/>
    <p:sldId id="259" r:id="rId7"/>
    <p:sldId id="272" r:id="rId8"/>
    <p:sldId id="277" r:id="rId9"/>
    <p:sldId id="274" r:id="rId10"/>
    <p:sldId id="27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B785"/>
    <a:srgbClr val="118673"/>
    <a:srgbClr val="8EBF45"/>
    <a:srgbClr val="108573"/>
    <a:srgbClr val="6EB8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472758-C86B-ABD4-5EE1-3B69FFB82BA8}" v="12" dt="2024-01-12T08:39:44.305"/>
    <p1510:client id="{3F347FD1-47B0-2F40-AD3C-97E8136D94FD}" v="1" dt="2024-01-12T08:41:17.634"/>
    <p1510:client id="{46B2E5BF-00B9-4E23-9FA6-0EC5C6110F23}" v="2" dt="2024-01-09T14:38:12.8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645" autoAdjust="0"/>
  </p:normalViewPr>
  <p:slideViewPr>
    <p:cSldViewPr snapToGrid="0">
      <p:cViewPr>
        <p:scale>
          <a:sx n="100" d="100"/>
          <a:sy n="100" d="100"/>
        </p:scale>
        <p:origin x="99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McIvor" userId="S::emcivor@energyinst.org::56191cf7-05fa-4ad2-b174-85cb5f00d41d" providerId="AD" clId="Web-{22472758-C86B-ABD4-5EE1-3B69FFB82BA8}"/>
    <pc:docChg chg="delSld modSld">
      <pc:chgData name="Emma McIvor" userId="S::emcivor@energyinst.org::56191cf7-05fa-4ad2-b174-85cb5f00d41d" providerId="AD" clId="Web-{22472758-C86B-ABD4-5EE1-3B69FFB82BA8}" dt="2024-01-12T08:39:44.305" v="11" actId="14100"/>
      <pc:docMkLst>
        <pc:docMk/>
      </pc:docMkLst>
      <pc:sldChg chg="addSp delSp modSp">
        <pc:chgData name="Emma McIvor" userId="S::emcivor@energyinst.org::56191cf7-05fa-4ad2-b174-85cb5f00d41d" providerId="AD" clId="Web-{22472758-C86B-ABD4-5EE1-3B69FFB82BA8}" dt="2024-01-12T08:38:50.085" v="4" actId="1076"/>
        <pc:sldMkLst>
          <pc:docMk/>
          <pc:sldMk cId="836599261" sldId="256"/>
        </pc:sldMkLst>
        <pc:spChg chg="add">
          <ac:chgData name="Emma McIvor" userId="S::emcivor@energyinst.org::56191cf7-05fa-4ad2-b174-85cb5f00d41d" providerId="AD" clId="Web-{22472758-C86B-ABD4-5EE1-3B69FFB82BA8}" dt="2024-01-12T08:38:10.538" v="0"/>
          <ac:spMkLst>
            <pc:docMk/>
            <pc:sldMk cId="836599261" sldId="256"/>
            <ac:spMk id="4" creationId="{2B6B1207-8A45-C112-7178-760F15986FA9}"/>
          </ac:spMkLst>
        </pc:spChg>
        <pc:spChg chg="add del">
          <ac:chgData name="Emma McIvor" userId="S::emcivor@energyinst.org::56191cf7-05fa-4ad2-b174-85cb5f00d41d" providerId="AD" clId="Web-{22472758-C86B-ABD4-5EE1-3B69FFB82BA8}" dt="2024-01-12T08:38:29.757" v="2"/>
          <ac:spMkLst>
            <pc:docMk/>
            <pc:sldMk cId="836599261" sldId="256"/>
            <ac:spMk id="6" creationId="{28442EDB-A1CF-7B81-683B-BE014298EA98}"/>
          </ac:spMkLst>
        </pc:spChg>
        <pc:picChg chg="add mod">
          <ac:chgData name="Emma McIvor" userId="S::emcivor@energyinst.org::56191cf7-05fa-4ad2-b174-85cb5f00d41d" providerId="AD" clId="Web-{22472758-C86B-ABD4-5EE1-3B69FFB82BA8}" dt="2024-01-12T08:38:50.085" v="4" actId="1076"/>
          <ac:picMkLst>
            <pc:docMk/>
            <pc:sldMk cId="836599261" sldId="256"/>
            <ac:picMk id="7" creationId="{E394C2D6-B218-F051-3689-51D3165711CE}"/>
          </ac:picMkLst>
        </pc:picChg>
      </pc:sldChg>
      <pc:sldChg chg="del">
        <pc:chgData name="Emma McIvor" userId="S::emcivor@energyinst.org::56191cf7-05fa-4ad2-b174-85cb5f00d41d" providerId="AD" clId="Web-{22472758-C86B-ABD4-5EE1-3B69FFB82BA8}" dt="2024-01-12T08:39:10.508" v="5"/>
        <pc:sldMkLst>
          <pc:docMk/>
          <pc:sldMk cId="1327976231" sldId="261"/>
        </pc:sldMkLst>
      </pc:sldChg>
      <pc:sldChg chg="modSp">
        <pc:chgData name="Emma McIvor" userId="S::emcivor@energyinst.org::56191cf7-05fa-4ad2-b174-85cb5f00d41d" providerId="AD" clId="Web-{22472758-C86B-ABD4-5EE1-3B69FFB82BA8}" dt="2024-01-12T08:39:23.852" v="7" actId="14100"/>
        <pc:sldMkLst>
          <pc:docMk/>
          <pc:sldMk cId="2288541845" sldId="274"/>
        </pc:sldMkLst>
        <pc:spChg chg="mod">
          <ac:chgData name="Emma McIvor" userId="S::emcivor@energyinst.org::56191cf7-05fa-4ad2-b174-85cb5f00d41d" providerId="AD" clId="Web-{22472758-C86B-ABD4-5EE1-3B69FFB82BA8}" dt="2024-01-12T08:39:23.852" v="7" actId="14100"/>
          <ac:spMkLst>
            <pc:docMk/>
            <pc:sldMk cId="2288541845" sldId="274"/>
            <ac:spMk id="19" creationId="{04AC81A4-CF7A-1769-A299-D1D5482ED54A}"/>
          </ac:spMkLst>
        </pc:spChg>
        <pc:spChg chg="mod">
          <ac:chgData name="Emma McIvor" userId="S::emcivor@energyinst.org::56191cf7-05fa-4ad2-b174-85cb5f00d41d" providerId="AD" clId="Web-{22472758-C86B-ABD4-5EE1-3B69FFB82BA8}" dt="2024-01-12T08:39:20.149" v="6" actId="14100"/>
          <ac:spMkLst>
            <pc:docMk/>
            <pc:sldMk cId="2288541845" sldId="274"/>
            <ac:spMk id="20" creationId="{C59F0AF4-ED99-5079-35CE-5F76882912F3}"/>
          </ac:spMkLst>
        </pc:spChg>
      </pc:sldChg>
      <pc:sldChg chg="modSp">
        <pc:chgData name="Emma McIvor" userId="S::emcivor@energyinst.org::56191cf7-05fa-4ad2-b174-85cb5f00d41d" providerId="AD" clId="Web-{22472758-C86B-ABD4-5EE1-3B69FFB82BA8}" dt="2024-01-12T08:39:44.305" v="11" actId="14100"/>
        <pc:sldMkLst>
          <pc:docMk/>
          <pc:sldMk cId="1081028639" sldId="275"/>
        </pc:sldMkLst>
        <pc:spChg chg="mod">
          <ac:chgData name="Emma McIvor" userId="S::emcivor@energyinst.org::56191cf7-05fa-4ad2-b174-85cb5f00d41d" providerId="AD" clId="Web-{22472758-C86B-ABD4-5EE1-3B69FFB82BA8}" dt="2024-01-12T08:39:38.993" v="10" actId="14100"/>
          <ac:spMkLst>
            <pc:docMk/>
            <pc:sldMk cId="1081028639" sldId="275"/>
            <ac:spMk id="19" creationId="{04AC81A4-CF7A-1769-A299-D1D5482ED54A}"/>
          </ac:spMkLst>
        </pc:spChg>
        <pc:spChg chg="mod">
          <ac:chgData name="Emma McIvor" userId="S::emcivor@energyinst.org::56191cf7-05fa-4ad2-b174-85cb5f00d41d" providerId="AD" clId="Web-{22472758-C86B-ABD4-5EE1-3B69FFB82BA8}" dt="2024-01-12T08:39:44.305" v="11" actId="14100"/>
          <ac:spMkLst>
            <pc:docMk/>
            <pc:sldMk cId="1081028639" sldId="275"/>
            <ac:spMk id="20" creationId="{C59F0AF4-ED99-5079-35CE-5F76882912F3}"/>
          </ac:spMkLst>
        </pc:spChg>
        <pc:grpChg chg="mod">
          <ac:chgData name="Emma McIvor" userId="S::emcivor@energyinst.org::56191cf7-05fa-4ad2-b174-85cb5f00d41d" providerId="AD" clId="Web-{22472758-C86B-ABD4-5EE1-3B69FFB82BA8}" dt="2024-01-12T08:39:31.711" v="8" actId="14100"/>
          <ac:grpSpMkLst>
            <pc:docMk/>
            <pc:sldMk cId="1081028639" sldId="275"/>
            <ac:grpSpMk id="2" creationId="{8A4DF7D7-45E3-3182-C195-EEE00BD6C15A}"/>
          </ac:grpSpMkLst>
        </pc:grpChg>
      </pc:sldChg>
    </pc:docChg>
  </pc:docChgLst>
  <pc:docChgLst>
    <pc:chgData name="Emma McIvor" userId="S::emcivor@energyinst.org::56191cf7-05fa-4ad2-b174-85cb5f00d41d" providerId="AD" clId="Web-{3F347FD1-47B0-2F40-AD3C-97E8136D94FD}"/>
    <pc:docChg chg="modSld">
      <pc:chgData name="Emma McIvor" userId="S::emcivor@energyinst.org::56191cf7-05fa-4ad2-b174-85cb5f00d41d" providerId="AD" clId="Web-{3F347FD1-47B0-2F40-AD3C-97E8136D94FD}" dt="2024-01-12T08:41:17.634" v="0" actId="1076"/>
      <pc:docMkLst>
        <pc:docMk/>
      </pc:docMkLst>
      <pc:sldChg chg="modSp">
        <pc:chgData name="Emma McIvor" userId="S::emcivor@energyinst.org::56191cf7-05fa-4ad2-b174-85cb5f00d41d" providerId="AD" clId="Web-{3F347FD1-47B0-2F40-AD3C-97E8136D94FD}" dt="2024-01-12T08:41:17.634" v="0" actId="1076"/>
        <pc:sldMkLst>
          <pc:docMk/>
          <pc:sldMk cId="836599261" sldId="256"/>
        </pc:sldMkLst>
        <pc:picChg chg="mod">
          <ac:chgData name="Emma McIvor" userId="S::emcivor@energyinst.org::56191cf7-05fa-4ad2-b174-85cb5f00d41d" providerId="AD" clId="Web-{3F347FD1-47B0-2F40-AD3C-97E8136D94FD}" dt="2024-01-12T08:41:17.634" v="0" actId="1076"/>
          <ac:picMkLst>
            <pc:docMk/>
            <pc:sldMk cId="836599261" sldId="256"/>
            <ac:picMk id="7" creationId="{E394C2D6-B218-F051-3689-51D3165711C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F80021-AB46-421C-B9B1-C1D453788123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85C061-E383-47C7-A236-6F4AAB4E85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434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12529"/>
                </a:solidFill>
                <a:latin typeface="Arial" panose="020B0604020202020204" pitchFamily="34" charset="0"/>
              </a:rPr>
              <a:t>P</a:t>
            </a:r>
            <a:r>
              <a:rPr lang="en-GB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rovide health and safety leadership across the onshore wind sector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12529"/>
                </a:solidFill>
                <a:latin typeface="Arial" panose="020B0604020202020204" pitchFamily="34" charset="0"/>
              </a:rPr>
              <a:t>S</a:t>
            </a:r>
            <a:r>
              <a:rPr lang="en-GB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eek participation of companies from across the onshore wind sector and partner with relevant trade organisations, consultancies and others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12529"/>
                </a:solidFill>
                <a:latin typeface="Arial" panose="020B0604020202020204" pitchFamily="34" charset="0"/>
              </a:rPr>
              <a:t>M</a:t>
            </a:r>
            <a:r>
              <a:rPr lang="en-GB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onitor and gather data on the health and safety performance of the sector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12529"/>
                </a:solidFill>
                <a:latin typeface="Arial" panose="020B0604020202020204" pitchFamily="34" charset="0"/>
              </a:rPr>
              <a:t>M</a:t>
            </a:r>
            <a:r>
              <a:rPr lang="en-GB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ake use of and ensure effective communication of new and existing good practice and experience both from the UK and internationally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12529"/>
                </a:solidFill>
                <a:latin typeface="Arial" panose="020B0604020202020204" pitchFamily="34" charset="0"/>
              </a:rPr>
              <a:t>S</a:t>
            </a:r>
            <a:r>
              <a:rPr lang="en-GB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hare knowledge and good practice with associated sectors, including offshore wind, conventional generation and power networks, in the UK and beyond as appropriate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85C061-E383-47C7-A236-6F4AAB4E85E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615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https://toolbox.energyinst.org/c/videos/non-isolated-hanging-electrical-wire-causes-electric-shock-during-painting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85C061-E383-47C7-A236-6F4AAB4E85E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3770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A maintenance contractor was painting the exterior wall of a service station.</a:t>
            </a:r>
          </a:p>
          <a:p>
            <a:pPr indent="0" algn="l"/>
            <a:b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</a:br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Above the wall, a tube light frame had been removed as it damaged during a storm. The electrical wires were left hanging down the wall.</a:t>
            </a:r>
            <a:b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</a:br>
            <a:endParaRPr lang="en-GB" b="0" i="0" dirty="0">
              <a:solidFill>
                <a:srgbClr val="1C1D22"/>
              </a:solidFill>
              <a:effectLst/>
              <a:latin typeface="Arial" panose="020B0604020202020204" pitchFamily="34" charset="0"/>
            </a:endParaRPr>
          </a:p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The contractor’s shoulder touched the end of the electrical wire.</a:t>
            </a:r>
            <a:b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</a:br>
            <a:endParaRPr lang="en-GB" b="0" i="0" dirty="0">
              <a:solidFill>
                <a:srgbClr val="1C1D22"/>
              </a:solidFill>
              <a:effectLst/>
              <a:latin typeface="Arial" panose="020B0604020202020204" pitchFamily="34" charset="0"/>
            </a:endParaRPr>
          </a:p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He felt electricity run down his right arm and jumped off the ladder (3ft/1m).</a:t>
            </a:r>
            <a:b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</a:br>
            <a:endParaRPr lang="en-GB" b="0" i="0" dirty="0">
              <a:solidFill>
                <a:srgbClr val="1C1D22"/>
              </a:solidFill>
              <a:effectLst/>
              <a:latin typeface="Arial" panose="020B0604020202020204" pitchFamily="34" charset="0"/>
            </a:endParaRPr>
          </a:p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He suffered temporary numbness and was given 2 days rest.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85C061-E383-47C7-A236-6F4AAB4E85E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24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A hanging wire was not isolated.</a:t>
            </a:r>
            <a:b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</a:br>
            <a:endParaRPr lang="en-GB" b="0" i="0" dirty="0">
              <a:solidFill>
                <a:srgbClr val="1C1D22"/>
              </a:solidFill>
              <a:effectLst/>
              <a:latin typeface="Arial" panose="020B0604020202020204" pitchFamily="34" charset="0"/>
            </a:endParaRPr>
          </a:p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Even though the switch was off, the wire was still live.</a:t>
            </a:r>
            <a:b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</a:br>
            <a:endParaRPr lang="en-GB" b="0" i="0" dirty="0">
              <a:solidFill>
                <a:srgbClr val="1C1D22"/>
              </a:solidFill>
              <a:effectLst/>
              <a:latin typeface="Arial" panose="020B0604020202020204" pitchFamily="34" charset="0"/>
            </a:endParaRPr>
          </a:p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Physical isolation was not verified by the contractors, who relied on the word of the site personnel.</a:t>
            </a:r>
          </a:p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Lack of knowledge of work control procedures and work permit system for working on energised systems. This was a non-routine activity, but no special permit was issued.</a:t>
            </a:r>
            <a:b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</a:br>
            <a:endParaRPr lang="en-GB" b="0" i="0" dirty="0">
              <a:solidFill>
                <a:srgbClr val="1C1D22"/>
              </a:solidFill>
              <a:effectLst/>
              <a:latin typeface="Arial" panose="020B0604020202020204" pitchFamily="34" charset="0"/>
            </a:endParaRPr>
          </a:p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Lack of communication between contractor, site representative, maintenance coordinator and project engineering.</a:t>
            </a:r>
            <a:b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</a:br>
            <a:endParaRPr lang="en-GB" b="0" i="0" dirty="0">
              <a:solidFill>
                <a:srgbClr val="1C1D22"/>
              </a:solidFill>
              <a:effectLst/>
              <a:latin typeface="Arial" panose="020B0604020202020204" pitchFamily="34" charset="0"/>
            </a:endParaRPr>
          </a:p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Lack of management and oversight of task by contractor management.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85C061-E383-47C7-A236-6F4AAB4E85E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140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Verify the status and energy of electrical cables. Isolate them where required.</a:t>
            </a:r>
            <a:b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</a:br>
            <a:endParaRPr lang="en-GB" b="0" i="0" dirty="0">
              <a:solidFill>
                <a:srgbClr val="1C1D22"/>
              </a:solidFill>
              <a:effectLst/>
              <a:latin typeface="Arial" panose="020B0604020202020204" pitchFamily="34" charset="0"/>
            </a:endParaRPr>
          </a:p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Do not start work without checking that the power supply has been rendered inoperative.</a:t>
            </a:r>
            <a:b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</a:br>
            <a:endParaRPr lang="en-GB" b="0" i="0" dirty="0">
              <a:solidFill>
                <a:srgbClr val="1C1D22"/>
              </a:solidFill>
              <a:effectLst/>
              <a:latin typeface="Arial" panose="020B0604020202020204" pitchFamily="34" charset="0"/>
            </a:endParaRPr>
          </a:p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Even if the task seems low risk and does not involve working on a powered system, ensure all hazards are eliminated/mitigated before starting work.</a:t>
            </a:r>
            <a:b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</a:br>
            <a:endParaRPr lang="en-GB" b="0" i="0" dirty="0">
              <a:solidFill>
                <a:srgbClr val="1C1D22"/>
              </a:solidFill>
              <a:effectLst/>
              <a:latin typeface="Arial" panose="020B0604020202020204" pitchFamily="34" charset="0"/>
            </a:endParaRPr>
          </a:p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Conduct work using a valid work permit.  If permits are issued in an office, review, verify and re-validate permits upon arrival on site.</a:t>
            </a:r>
            <a:b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</a:br>
            <a:endParaRPr lang="en-GB" b="0" i="0" dirty="0">
              <a:solidFill>
                <a:srgbClr val="1C1D22"/>
              </a:solidFill>
              <a:effectLst/>
              <a:latin typeface="Arial" panose="020B0604020202020204" pitchFamily="34" charset="0"/>
            </a:endParaRPr>
          </a:p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Ensure there is good communication between contractors, engineers, maintenance and other departments.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85C061-E383-47C7-A236-6F4AAB4E85E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660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How can something like this happen here?</a:t>
            </a:r>
            <a:b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</a:br>
            <a:endParaRPr lang="en-GB" b="0" i="0" dirty="0">
              <a:solidFill>
                <a:srgbClr val="1C1D22"/>
              </a:solidFill>
              <a:effectLst/>
              <a:latin typeface="Arial" panose="020B0604020202020204" pitchFamily="34" charset="0"/>
            </a:endParaRPr>
          </a:p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How can you verify if the energy supply is isolated before starting work?</a:t>
            </a:r>
            <a:b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</a:br>
            <a:endParaRPr lang="en-GB" b="0" i="0" dirty="0">
              <a:solidFill>
                <a:srgbClr val="1C1D22"/>
              </a:solidFill>
              <a:effectLst/>
              <a:latin typeface="Arial" panose="020B0604020202020204" pitchFamily="34" charset="0"/>
            </a:endParaRPr>
          </a:p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What can we do to improve communication between contractors and site personnel?</a:t>
            </a:r>
            <a:b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</a:br>
            <a:endParaRPr lang="en-GB" b="0" i="0" dirty="0">
              <a:solidFill>
                <a:srgbClr val="1C1D22"/>
              </a:solidFill>
              <a:effectLst/>
              <a:latin typeface="Arial" panose="020B0604020202020204" pitchFamily="34" charset="0"/>
            </a:endParaRPr>
          </a:p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Have we verified the permit on-site?  Does it accurately reflect the </a:t>
            </a:r>
            <a:r>
              <a:rPr lang="en-GB" b="0" i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task?</a:t>
            </a:r>
            <a:endParaRPr lang="en-GB" b="0" i="0" dirty="0">
              <a:solidFill>
                <a:srgbClr val="1C1D22"/>
              </a:solidFill>
              <a:effectLst/>
              <a:latin typeface="Arial" panose="020B0604020202020204" pitchFamily="34" charset="0"/>
            </a:endParaRPr>
          </a:p>
          <a:p>
            <a:pPr indent="0" algn="l"/>
            <a:r>
              <a:rPr lang="en-GB" b="0" i="0" dirty="0">
                <a:solidFill>
                  <a:srgbClr val="1C1D22"/>
                </a:solidFill>
                <a:effectLst/>
                <a:latin typeface="Arial" panose="020B0604020202020204" pitchFamily="34" charset="0"/>
              </a:rPr>
              <a:t>What else can we learn from this incident?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85C061-E383-47C7-A236-6F4AAB4E85E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036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79F6B-A99A-FF2F-A169-971EFEA1D6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9B4552-17FD-585F-925F-792998E3ED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366A9E-6AD5-3D3E-AF50-0E54EE48F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33EF9-AD85-614D-FF2C-82E287AE3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606388-BEFB-88A6-6DBA-CC07DB141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1986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253E4-3E92-0767-446C-8F07381B5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A822BE-E790-0EFB-AA86-D7D5E4EAA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D7BD5A-3E42-1EF4-B48D-F34BB9BFC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F4C0A-E1A2-B73F-5AF3-767424854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4D777F-83E5-B737-F442-03802E704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966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8F26FC-B55E-6AEB-8B5F-6F67637615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8FC80E-A6A0-F60D-D68F-9FCD8D91D5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3059D9-5623-CF95-3D33-B95037CF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BBD4-710A-B8B1-B4E7-8B0BEE740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5D2252-F75B-623B-884A-242CC634C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531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8006D-A7E7-DA38-1A5A-96884546D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F4A93-3627-57BB-7821-009842ABD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8EF00-029F-7172-C5CA-83C4C98FC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00A81-FB2F-9194-0066-14DA29EAB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BE9AD-1B76-9637-6111-BEA018C7F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503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3B4AD-5E23-00DA-C21A-AF0F062BF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154999-779E-6638-CA74-C03C626526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D492A4-64E4-6CB4-27B3-3A5F5B106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ECC7B-5C70-2DA3-CD75-7020409B5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0EB91-28B5-8478-BA2F-39E4BCACD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745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45A31-D7AE-4D9B-D9E9-7560FF479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7A364-0442-76EE-E1F9-D0496E6F5E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B6BC2F-3E0D-C804-0D28-859A0609B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B24F67-179F-C525-7E9D-02D1A9028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2BC6B0-E7B9-2BA9-002A-EFF1B4B98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F9CF9F-D1FF-8A89-DA9D-A60E0C085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9365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8FF6C-6ADA-7B11-7FC6-25C81E209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F7E18-559B-8F2A-0AB0-9C487B412E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44EAAB-D397-1F9A-5DE8-D5B641D7A1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4251AE-FF89-791B-4FEC-D8FB653A81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E4D78C-F7DD-2649-D709-CCD0508009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C053A1-9378-5AF2-89D6-234986C30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6BA091-3D16-5DEB-F6BC-D83BBB625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23E7D9-CAEF-A073-9AAF-CE4FE0807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765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19A63-95ED-A98C-F918-85397A332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9C52BE-244C-53D1-4C91-ECA98FE00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8D9D1E-AAC8-65D0-3EF0-FDBD2D94E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8047C2-449D-A45B-10B8-064DC69D1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170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FD4DE3-730F-750B-31F5-8CB70081E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107C09-49A0-6289-034A-9D150B8F2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23A585-C273-A19A-527F-451677843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486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136AE-1B76-6418-2016-9E818492F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A815C-4D42-2F1D-6215-3AF12DAFF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7A970B-70CE-D918-DCFE-D125071E7F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E85B40-F34E-E406-C0F4-1569D1B58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F7D666-4CEC-2B5A-B591-6F8ED3A39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C25608-4D9F-8E55-5630-030C0D25C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6869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C348-7E33-A26B-762A-61B21F9A7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0924CB-43D5-183D-D597-FCCD81821F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305088-0CEE-D37A-1D6D-7CEBE5C2A7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B9C925-ADD7-2D7E-58C9-65BDE145F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F4D5B0-0594-2A57-8D21-54DD5B6B0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B37FEA-9E97-1104-84C2-50F317ABD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222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CC27C8-D2D0-AF0E-BF49-FE14E186F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063B85-A1F9-4EFB-0446-60F5F5652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88BD51-A271-2FE7-76EC-E36096AAB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B3B13-A404-4D7B-AF8C-D4E90A168B8A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53E36-4ABB-DDC0-5CAF-44F3F0A19E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480D3F-AA42-F580-3AFF-23908B33F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91CF4-32E9-4E78-83E3-D9B4E24A1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9059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BEF15-7BC1-FD5E-91E2-B1BA1FE426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383373-DD4D-37CB-ADBD-2A7834649D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group of wind turbines in a field&#10;&#10;Description automatically generated">
            <a:extLst>
              <a:ext uri="{FF2B5EF4-FFF2-40B4-BE49-F238E27FC236}">
                <a16:creationId xmlns:a16="http://schemas.microsoft.com/office/drawing/2014/main" id="{0EFE5A7D-C29B-9F09-A2EE-18933D319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2B6B1207-8A45-C112-7178-760F15986FA9}"/>
              </a:ext>
            </a:extLst>
          </p:cNvPr>
          <p:cNvSpPr txBox="1"/>
          <p:nvPr/>
        </p:nvSpPr>
        <p:spPr>
          <a:xfrm>
            <a:off x="10271760" y="1810206"/>
            <a:ext cx="2072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>
                <a:solidFill>
                  <a:schemeClr val="bg1"/>
                </a:solidFill>
              </a:rPr>
              <a:t>In partnership with:</a:t>
            </a:r>
          </a:p>
        </p:txBody>
      </p:sp>
      <p:pic>
        <p:nvPicPr>
          <p:cNvPr id="7" name="Picture 6" descr="A logo with white text&#10;&#10;Description automatically generated">
            <a:extLst>
              <a:ext uri="{FF2B5EF4-FFF2-40B4-BE49-F238E27FC236}">
                <a16:creationId xmlns:a16="http://schemas.microsoft.com/office/drawing/2014/main" id="{E394C2D6-B218-F051-3689-51D316571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914" y="1811189"/>
            <a:ext cx="2076450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599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 descr="A couple of people standing in front of windmills&#10;&#10;Description automatically generated">
            <a:extLst>
              <a:ext uri="{FF2B5EF4-FFF2-40B4-BE49-F238E27FC236}">
                <a16:creationId xmlns:a16="http://schemas.microsoft.com/office/drawing/2014/main" id="{CC3365DA-55E9-4DF9-9643-342EA18767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D7E6EF-7785-BA13-322E-32DF7736E3CD}"/>
              </a:ext>
            </a:extLst>
          </p:cNvPr>
          <p:cNvSpPr txBox="1"/>
          <p:nvPr/>
        </p:nvSpPr>
        <p:spPr>
          <a:xfrm>
            <a:off x="6766560" y="1874728"/>
            <a:ext cx="4874029" cy="3108543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/>
            <a:r>
              <a:rPr lang="en-GB" sz="2800" b="1" kern="100" dirty="0">
                <a:solidFill>
                  <a:schemeClr val="bg1"/>
                </a:solidFill>
                <a:highlight>
                  <a:srgbClr val="108573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Stand Up for Safety Week is dedicated to creating time to discuss hazards working onshore and preventative measures that could be taken to reduce risk to health and safety</a:t>
            </a:r>
            <a:r>
              <a:rPr lang="en-GB" sz="2400" b="1" kern="100" dirty="0">
                <a:solidFill>
                  <a:schemeClr val="bg1"/>
                </a:solidFill>
                <a:highlight>
                  <a:srgbClr val="108573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5" name="Picture 4" descr="A logo with green and white text&#10;&#10;Description automatically generated">
            <a:extLst>
              <a:ext uri="{FF2B5EF4-FFF2-40B4-BE49-F238E27FC236}">
                <a16:creationId xmlns:a16="http://schemas.microsoft.com/office/drawing/2014/main" id="{BE302B92-5D5E-A1B2-31AA-1E3962AF56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969" y="-1"/>
            <a:ext cx="2267031" cy="15978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71BDD6-F117-B7D7-2ACF-7A5D0ADD652C}"/>
              </a:ext>
            </a:extLst>
          </p:cNvPr>
          <p:cNvSpPr txBox="1"/>
          <p:nvPr/>
        </p:nvSpPr>
        <p:spPr>
          <a:xfrm>
            <a:off x="8725426" y="6334061"/>
            <a:ext cx="346657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#StandUpForSafety</a:t>
            </a:r>
          </a:p>
        </p:txBody>
      </p:sp>
    </p:spTree>
    <p:extLst>
      <p:ext uri="{BB962C8B-B14F-4D97-AF65-F5344CB8AC3E}">
        <p14:creationId xmlns:p14="http://schemas.microsoft.com/office/powerpoint/2010/main" val="1487747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group of wind turbines&#10;&#10;Description automatically generated">
            <a:extLst>
              <a:ext uri="{FF2B5EF4-FFF2-40B4-BE49-F238E27FC236}">
                <a16:creationId xmlns:a16="http://schemas.microsoft.com/office/drawing/2014/main" id="{5E584E85-42F6-10F3-C647-C608E4FA3C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42" r="23096"/>
          <a:stretch/>
        </p:blipFill>
        <p:spPr>
          <a:xfrm>
            <a:off x="-1504" y="640080"/>
            <a:ext cx="12191980" cy="60172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97B44A8-51AD-C978-F9E5-CD9110FA03CC}"/>
              </a:ext>
            </a:extLst>
          </p:cNvPr>
          <p:cNvSpPr/>
          <p:nvPr/>
        </p:nvSpPr>
        <p:spPr>
          <a:xfrm>
            <a:off x="0" y="3794760"/>
            <a:ext cx="12192000" cy="3063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B3A9AA-A2D6-C354-5D5E-96D2848EE0D2}"/>
              </a:ext>
            </a:extLst>
          </p:cNvPr>
          <p:cNvSpPr/>
          <p:nvPr/>
        </p:nvSpPr>
        <p:spPr>
          <a:xfrm>
            <a:off x="0" y="0"/>
            <a:ext cx="12192000" cy="11201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1433DC-31A7-5B96-80CE-A925C24284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988"/>
          <a:stretch/>
        </p:blipFill>
        <p:spPr>
          <a:xfrm>
            <a:off x="9444852" y="13360"/>
            <a:ext cx="1459686" cy="9776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7CC11DE-40BF-3DD4-27D8-E28CE9F11E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82096" y="364327"/>
            <a:ext cx="1307444" cy="570762"/>
          </a:xfrm>
          <a:prstGeom prst="rect">
            <a:avLst/>
          </a:prstGeom>
        </p:spPr>
      </p:pic>
      <p:sp>
        <p:nvSpPr>
          <p:cNvPr id="14" name="Title 4">
            <a:extLst>
              <a:ext uri="{FF2B5EF4-FFF2-40B4-BE49-F238E27FC236}">
                <a16:creationId xmlns:a16="http://schemas.microsoft.com/office/drawing/2014/main" id="{AE68A11B-8001-CCCB-ACAC-7DAAC8CC81E0}"/>
              </a:ext>
            </a:extLst>
          </p:cNvPr>
          <p:cNvSpPr txBox="1">
            <a:spLocks/>
          </p:cNvSpPr>
          <p:nvPr/>
        </p:nvSpPr>
        <p:spPr>
          <a:xfrm>
            <a:off x="207106" y="200660"/>
            <a:ext cx="4309739" cy="720725"/>
          </a:xfrm>
          <a:prstGeom prst="rect">
            <a:avLst/>
          </a:prstGeom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>
                <a:solidFill>
                  <a:srgbClr val="6EB885"/>
                </a:solidFill>
                <a:effectLst>
                  <a:outerShdw blurRad="50800" dist="38100" dir="5400000" algn="t" rotWithShape="0">
                    <a:schemeClr val="bg1">
                      <a:alpha val="40000"/>
                    </a:schemeClr>
                  </a:outerShdw>
                </a:effectLst>
                <a:latin typeface="Frutiger LT 75 Black" panose="020B0803030504030204" pitchFamily="34" charset="0"/>
              </a:rPr>
              <a:t>About </a:t>
            </a:r>
            <a:r>
              <a:rPr lang="en-GB" sz="3200" dirty="0" err="1">
                <a:solidFill>
                  <a:srgbClr val="108573"/>
                </a:solidFill>
                <a:effectLst>
                  <a:outerShdw blurRad="50800" dist="38100" dir="5400000" algn="t" rotWithShape="0">
                    <a:schemeClr val="bg1">
                      <a:alpha val="40000"/>
                    </a:schemeClr>
                  </a:outerShdw>
                </a:effectLst>
                <a:latin typeface="Frutiger LT 75 Black" panose="020B0803030504030204" pitchFamily="34" charset="0"/>
              </a:rPr>
              <a:t>SafetyOn</a:t>
            </a:r>
            <a:endParaRPr lang="en-GB" sz="3200" dirty="0">
              <a:solidFill>
                <a:srgbClr val="108573"/>
              </a:solidFill>
              <a:effectLst>
                <a:outerShdw blurRad="50800" dist="38100" dir="5400000" algn="t" rotWithShape="0">
                  <a:schemeClr val="bg1">
                    <a:alpha val="40000"/>
                  </a:schemeClr>
                </a:outerShdw>
              </a:effectLst>
              <a:latin typeface="Frutiger LT 75 Black" panose="020B08030305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65DF49-AE72-0E93-DCA4-7AEFB64F049A}"/>
              </a:ext>
            </a:extLst>
          </p:cNvPr>
          <p:cNvSpPr txBox="1"/>
          <p:nvPr/>
        </p:nvSpPr>
        <p:spPr>
          <a:xfrm>
            <a:off x="526553" y="1893658"/>
            <a:ext cx="1113586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b="1" i="1" dirty="0">
                <a:solidFill>
                  <a:schemeClr val="bg1"/>
                </a:solidFill>
                <a:highlight>
                  <a:srgbClr val="108573"/>
                </a:highlight>
                <a:latin typeface="Arial" panose="020B0604020202020204" pitchFamily="34" charset="0"/>
              </a:rPr>
              <a:t>Inspiring a safer and healthier onshore wind industry</a:t>
            </a:r>
            <a:endParaRPr lang="en-GB" sz="2800" b="1" i="1" dirty="0">
              <a:solidFill>
                <a:schemeClr val="bg1"/>
              </a:solidFill>
              <a:highlight>
                <a:srgbClr val="108573"/>
              </a:highlight>
            </a:endParaRPr>
          </a:p>
          <a:p>
            <a:pPr algn="ctr"/>
            <a:r>
              <a:rPr lang="en-GB" b="1" i="1" dirty="0">
                <a:solidFill>
                  <a:schemeClr val="bg1"/>
                </a:solidFill>
                <a:effectLst/>
                <a:highlight>
                  <a:srgbClr val="108573"/>
                </a:highlight>
                <a:latin typeface="Arial" panose="020B0604020202020204" pitchFamily="34" charset="0"/>
              </a:rPr>
              <a:t>.</a:t>
            </a:r>
            <a:endParaRPr lang="en-GB" b="1" i="1" dirty="0">
              <a:solidFill>
                <a:schemeClr val="bg1"/>
              </a:solidFill>
              <a:highlight>
                <a:srgbClr val="108573"/>
              </a:highlight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3957B98-09BE-CB13-FDA1-E17320F06727}"/>
              </a:ext>
            </a:extLst>
          </p:cNvPr>
          <p:cNvSpPr txBox="1"/>
          <p:nvPr/>
        </p:nvSpPr>
        <p:spPr>
          <a:xfrm>
            <a:off x="207106" y="3818900"/>
            <a:ext cx="24903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8573"/>
                </a:solidFill>
                <a:latin typeface="Frutiger LT 45 Light" panose="020B0403030504020204" pitchFamily="34" charset="0"/>
              </a:rPr>
              <a:t>We work to: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A04578-DD2C-F897-1998-3B81F433D820}"/>
              </a:ext>
            </a:extLst>
          </p:cNvPr>
          <p:cNvSpPr txBox="1"/>
          <p:nvPr/>
        </p:nvSpPr>
        <p:spPr>
          <a:xfrm>
            <a:off x="390098" y="4473337"/>
            <a:ext cx="11272321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100" dirty="0">
                <a:solidFill>
                  <a:srgbClr val="212529"/>
                </a:solidFill>
                <a:latin typeface="Arial" panose="020B0604020202020204" pitchFamily="34" charset="0"/>
              </a:rPr>
              <a:t>M</a:t>
            </a:r>
            <a:r>
              <a:rPr lang="en-GB" sz="21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onitor and gather data on the health and safety performance of the sector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100" dirty="0">
                <a:solidFill>
                  <a:srgbClr val="212529"/>
                </a:solidFill>
                <a:latin typeface="Arial" panose="020B0604020202020204" pitchFamily="34" charset="0"/>
              </a:rPr>
              <a:t>M</a:t>
            </a:r>
            <a:r>
              <a:rPr lang="en-GB" sz="21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ake use of and ensure effective communication of new and existing good practice and experience both from the UK and internationally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100" dirty="0">
                <a:solidFill>
                  <a:srgbClr val="212529"/>
                </a:solidFill>
                <a:latin typeface="Arial" panose="020B0604020202020204" pitchFamily="34" charset="0"/>
              </a:rPr>
              <a:t>S</a:t>
            </a:r>
            <a:r>
              <a:rPr lang="en-GB" sz="21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hare knowledge and good practice with associated sectors, including offshore wind, conventional generation and power networks, in the UK and beyond as appropriate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052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7A1D394-E8ED-1536-A361-78617E9D0AD5}"/>
              </a:ext>
            </a:extLst>
          </p:cNvPr>
          <p:cNvSpPr/>
          <p:nvPr/>
        </p:nvSpPr>
        <p:spPr>
          <a:xfrm>
            <a:off x="0" y="0"/>
            <a:ext cx="12192000" cy="843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BF9BA3-095A-0FB8-CAF8-D7BF291F8FB1}"/>
              </a:ext>
            </a:extLst>
          </p:cNvPr>
          <p:cNvSpPr/>
          <p:nvPr/>
        </p:nvSpPr>
        <p:spPr>
          <a:xfrm>
            <a:off x="0" y="843280"/>
            <a:ext cx="12192000" cy="6014720"/>
          </a:xfrm>
          <a:prstGeom prst="rect">
            <a:avLst/>
          </a:prstGeom>
          <a:solidFill>
            <a:srgbClr val="10857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F0E52C75-4E4E-E007-1704-4599D200B3A1}"/>
              </a:ext>
            </a:extLst>
          </p:cNvPr>
          <p:cNvSpPr txBox="1">
            <a:spLocks/>
          </p:cNvSpPr>
          <p:nvPr/>
        </p:nvSpPr>
        <p:spPr>
          <a:xfrm>
            <a:off x="258641" y="61278"/>
            <a:ext cx="4932194" cy="720725"/>
          </a:xfrm>
          <a:prstGeom prst="rect">
            <a:avLst/>
          </a:prstGeom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>
                <a:solidFill>
                  <a:srgbClr val="6EB885"/>
                </a:solidFill>
                <a:latin typeface="Frutiger LT 75 Black" panose="020B0803030504030204" pitchFamily="34" charset="0"/>
              </a:rPr>
              <a:t>Safe Wiring </a:t>
            </a:r>
            <a:r>
              <a:rPr lang="en-GB" sz="3200" dirty="0">
                <a:solidFill>
                  <a:srgbClr val="108573"/>
                </a:solidFill>
                <a:latin typeface="Frutiger LT 75 Black" panose="020B0803030504030204" pitchFamily="34" charset="0"/>
              </a:rPr>
              <a:t>Campaign</a:t>
            </a:r>
            <a:r>
              <a:rPr lang="en-GB" sz="3200" dirty="0">
                <a:latin typeface="Frutiger LT 75 Black" panose="020B080303050403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022B9B-7CF8-D63A-AF1B-B9BA2FEB4611}"/>
              </a:ext>
            </a:extLst>
          </p:cNvPr>
          <p:cNvSpPr txBox="1"/>
          <p:nvPr/>
        </p:nvSpPr>
        <p:spPr>
          <a:xfrm>
            <a:off x="9514531" y="6520503"/>
            <a:ext cx="346657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#StandUpForSafety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3C19966-670C-527B-73A6-19E8BE5E4AC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988"/>
          <a:stretch/>
        </p:blipFill>
        <p:spPr>
          <a:xfrm>
            <a:off x="10842542" y="29720"/>
            <a:ext cx="1170270" cy="783839"/>
          </a:xfrm>
          <a:prstGeom prst="rect">
            <a:avLst/>
          </a:prstGeom>
        </p:spPr>
      </p:pic>
      <p:pic>
        <p:nvPicPr>
          <p:cNvPr id="3" name="704-Live-electrical-wires-online-version">
            <a:hlinkClick r:id="" action="ppaction://media"/>
            <a:extLst>
              <a:ext uri="{FF2B5EF4-FFF2-40B4-BE49-F238E27FC236}">
                <a16:creationId xmlns:a16="http://schemas.microsoft.com/office/drawing/2014/main" id="{601E257A-066E-1461-B8BD-5C95C383E2B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67883" y="1185980"/>
            <a:ext cx="9374659" cy="527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45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8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4" descr="A group of men working on a wind turbine&#10;&#10;Description automatically generated">
            <a:extLst>
              <a:ext uri="{FF2B5EF4-FFF2-40B4-BE49-F238E27FC236}">
                <a16:creationId xmlns:a16="http://schemas.microsoft.com/office/drawing/2014/main" id="{57E52831-4198-0203-71AC-5B37B3E924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244" b="1550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E649034-1500-7E30-BC47-CCDB753847D7}"/>
              </a:ext>
            </a:extLst>
          </p:cNvPr>
          <p:cNvSpPr/>
          <p:nvPr/>
        </p:nvSpPr>
        <p:spPr>
          <a:xfrm>
            <a:off x="0" y="3611880"/>
            <a:ext cx="12192000" cy="3246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9B222A-8F0A-9403-6226-09FB38E6278C}"/>
              </a:ext>
            </a:extLst>
          </p:cNvPr>
          <p:cNvSpPr/>
          <p:nvPr/>
        </p:nvSpPr>
        <p:spPr>
          <a:xfrm>
            <a:off x="0" y="0"/>
            <a:ext cx="12192000" cy="8648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640705-9B7F-DF72-599B-1187B21A2F90}"/>
              </a:ext>
            </a:extLst>
          </p:cNvPr>
          <p:cNvSpPr txBox="1"/>
          <p:nvPr/>
        </p:nvSpPr>
        <p:spPr>
          <a:xfrm>
            <a:off x="215552" y="156984"/>
            <a:ext cx="63730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1085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Toolbox</a:t>
            </a:r>
            <a:r>
              <a:rPr lang="en-GB" sz="400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 </a:t>
            </a:r>
            <a:r>
              <a:rPr lang="en-GB" sz="4000" dirty="0">
                <a:solidFill>
                  <a:srgbClr val="6DB7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Talk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8CCF53-F819-89F2-31ED-E0B06BA43D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506" t="6084" r="10261" b="9929"/>
          <a:stretch/>
        </p:blipFill>
        <p:spPr>
          <a:xfrm>
            <a:off x="11122762" y="78492"/>
            <a:ext cx="947318" cy="707886"/>
          </a:xfrm>
          <a:prstGeom prst="rect">
            <a:avLst/>
          </a:prstGeom>
        </p:spPr>
      </p:pic>
      <p:pic>
        <p:nvPicPr>
          <p:cNvPr id="10" name="Picture 9" descr="A person wearing a helmet and a gear with a light bulb&#10;&#10;Description automatically generated">
            <a:extLst>
              <a:ext uri="{FF2B5EF4-FFF2-40B4-BE49-F238E27FC236}">
                <a16:creationId xmlns:a16="http://schemas.microsoft.com/office/drawing/2014/main" id="{EBC0BF00-9C25-7F85-98CA-7A23BF09BF9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72" t="37501" r="38160" b="36245"/>
          <a:stretch/>
        </p:blipFill>
        <p:spPr>
          <a:xfrm>
            <a:off x="1" y="5396025"/>
            <a:ext cx="1520189" cy="1461975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40689CB3-AD9A-D855-FFE7-7D9B530725DB}"/>
              </a:ext>
            </a:extLst>
          </p:cNvPr>
          <p:cNvGrpSpPr/>
          <p:nvPr/>
        </p:nvGrpSpPr>
        <p:grpSpPr>
          <a:xfrm>
            <a:off x="3402097" y="4402231"/>
            <a:ext cx="5487670" cy="832709"/>
            <a:chOff x="3289935" y="3830731"/>
            <a:chExt cx="5774055" cy="867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59F0AF4-ED99-5079-35CE-5F76882912F3}"/>
                </a:ext>
              </a:extLst>
            </p:cNvPr>
            <p:cNvSpPr/>
            <p:nvPr/>
          </p:nvSpPr>
          <p:spPr>
            <a:xfrm>
              <a:off x="3371246" y="3830731"/>
              <a:ext cx="5692744" cy="867000"/>
            </a:xfrm>
            <a:prstGeom prst="rect">
              <a:avLst/>
            </a:prstGeom>
            <a:solidFill>
              <a:srgbClr val="6DB7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4AC81A4-CF7A-1769-A299-D1D5482ED54A}"/>
                </a:ext>
              </a:extLst>
            </p:cNvPr>
            <p:cNvSpPr txBox="1"/>
            <p:nvPr/>
          </p:nvSpPr>
          <p:spPr>
            <a:xfrm>
              <a:off x="3289935" y="3830731"/>
              <a:ext cx="5612130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40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 </a:t>
              </a:r>
              <a:r>
                <a:rPr lang="en-GB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1. </a:t>
              </a:r>
              <a:r>
                <a:rPr lang="en-GB" sz="40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What</a:t>
              </a:r>
              <a:r>
                <a:rPr lang="en-GB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happened?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8041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649034-1500-7E30-BC47-CCDB753847D7}"/>
              </a:ext>
            </a:extLst>
          </p:cNvPr>
          <p:cNvSpPr/>
          <p:nvPr/>
        </p:nvSpPr>
        <p:spPr>
          <a:xfrm>
            <a:off x="0" y="3611880"/>
            <a:ext cx="12192000" cy="3246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9B222A-8F0A-9403-6226-09FB38E6278C}"/>
              </a:ext>
            </a:extLst>
          </p:cNvPr>
          <p:cNvSpPr/>
          <p:nvPr/>
        </p:nvSpPr>
        <p:spPr>
          <a:xfrm>
            <a:off x="0" y="0"/>
            <a:ext cx="12192000" cy="8648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640705-9B7F-DF72-599B-1187B21A2F90}"/>
              </a:ext>
            </a:extLst>
          </p:cNvPr>
          <p:cNvSpPr txBox="1"/>
          <p:nvPr/>
        </p:nvSpPr>
        <p:spPr>
          <a:xfrm>
            <a:off x="215552" y="156984"/>
            <a:ext cx="63730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1085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Toolbox</a:t>
            </a:r>
            <a:r>
              <a:rPr lang="en-GB" sz="400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 </a:t>
            </a:r>
            <a:r>
              <a:rPr lang="en-GB" sz="4000" dirty="0">
                <a:solidFill>
                  <a:srgbClr val="6DB7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Talk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8CCF53-F819-89F2-31ED-E0B06BA43D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06" t="6084" r="10261" b="9929"/>
          <a:stretch/>
        </p:blipFill>
        <p:spPr>
          <a:xfrm>
            <a:off x="11122762" y="78492"/>
            <a:ext cx="947318" cy="707886"/>
          </a:xfrm>
          <a:prstGeom prst="rect">
            <a:avLst/>
          </a:prstGeom>
        </p:spPr>
      </p:pic>
      <p:pic>
        <p:nvPicPr>
          <p:cNvPr id="10" name="Picture 9" descr="A person wearing a helmet and a gear with a light bulb&#10;&#10;Description automatically generated">
            <a:extLst>
              <a:ext uri="{FF2B5EF4-FFF2-40B4-BE49-F238E27FC236}">
                <a16:creationId xmlns:a16="http://schemas.microsoft.com/office/drawing/2014/main" id="{EBC0BF00-9C25-7F85-98CA-7A23BF09BF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72" t="37501" r="38160" b="36245"/>
          <a:stretch/>
        </p:blipFill>
        <p:spPr>
          <a:xfrm>
            <a:off x="1" y="5396025"/>
            <a:ext cx="1520189" cy="146197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DC77705-B78D-40F0-0BF1-D36AC8A3EDF5}"/>
              </a:ext>
            </a:extLst>
          </p:cNvPr>
          <p:cNvGrpSpPr/>
          <p:nvPr/>
        </p:nvGrpSpPr>
        <p:grpSpPr>
          <a:xfrm>
            <a:off x="3036872" y="4200701"/>
            <a:ext cx="6118255" cy="867000"/>
            <a:chOff x="3187065" y="3830731"/>
            <a:chExt cx="6118255" cy="867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59F0AF4-ED99-5079-35CE-5F76882912F3}"/>
                </a:ext>
              </a:extLst>
            </p:cNvPr>
            <p:cNvSpPr/>
            <p:nvPr/>
          </p:nvSpPr>
          <p:spPr>
            <a:xfrm>
              <a:off x="3371245" y="3830731"/>
              <a:ext cx="5934075" cy="867000"/>
            </a:xfrm>
            <a:prstGeom prst="rect">
              <a:avLst/>
            </a:prstGeom>
            <a:solidFill>
              <a:srgbClr val="1085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4AC81A4-CF7A-1769-A299-D1D5482ED54A}"/>
                </a:ext>
              </a:extLst>
            </p:cNvPr>
            <p:cNvSpPr txBox="1"/>
            <p:nvPr/>
          </p:nvSpPr>
          <p:spPr>
            <a:xfrm>
              <a:off x="3187065" y="3832410"/>
              <a:ext cx="5934075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40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 </a:t>
              </a:r>
              <a:r>
                <a:rPr lang="en-GB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en-GB" sz="40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Why</a:t>
              </a:r>
              <a:r>
                <a:rPr lang="en-GB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did it happen? 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612569A-B3B3-8504-9094-93C488C601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5" y="873760"/>
            <a:ext cx="12182475" cy="290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9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57E52831-4198-0203-71AC-5B37B3E924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52" b="25252"/>
          <a:stretch/>
        </p:blipFill>
        <p:spPr>
          <a:xfrm>
            <a:off x="-1504" y="0"/>
            <a:ext cx="12191980" cy="4022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E649034-1500-7E30-BC47-CCDB753847D7}"/>
              </a:ext>
            </a:extLst>
          </p:cNvPr>
          <p:cNvSpPr/>
          <p:nvPr/>
        </p:nvSpPr>
        <p:spPr>
          <a:xfrm>
            <a:off x="0" y="3611880"/>
            <a:ext cx="12192000" cy="3246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9B222A-8F0A-9403-6226-09FB38E6278C}"/>
              </a:ext>
            </a:extLst>
          </p:cNvPr>
          <p:cNvSpPr/>
          <p:nvPr/>
        </p:nvSpPr>
        <p:spPr>
          <a:xfrm>
            <a:off x="0" y="0"/>
            <a:ext cx="12192000" cy="8648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640705-9B7F-DF72-599B-1187B21A2F90}"/>
              </a:ext>
            </a:extLst>
          </p:cNvPr>
          <p:cNvSpPr txBox="1"/>
          <p:nvPr/>
        </p:nvSpPr>
        <p:spPr>
          <a:xfrm>
            <a:off x="215552" y="156984"/>
            <a:ext cx="63730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1085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Toolbox</a:t>
            </a:r>
            <a:r>
              <a:rPr lang="en-GB" sz="400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 </a:t>
            </a:r>
            <a:r>
              <a:rPr lang="en-GB" sz="4000" dirty="0">
                <a:solidFill>
                  <a:srgbClr val="6DB7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Talk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8CCF53-F819-89F2-31ED-E0B06BA43D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506" t="6084" r="10261" b="9929"/>
          <a:stretch/>
        </p:blipFill>
        <p:spPr>
          <a:xfrm>
            <a:off x="11122762" y="78492"/>
            <a:ext cx="947318" cy="707886"/>
          </a:xfrm>
          <a:prstGeom prst="rect">
            <a:avLst/>
          </a:prstGeom>
        </p:spPr>
      </p:pic>
      <p:pic>
        <p:nvPicPr>
          <p:cNvPr id="10" name="Picture 9" descr="A person wearing a helmet and a gear with a light bulb&#10;&#10;Description automatically generated">
            <a:extLst>
              <a:ext uri="{FF2B5EF4-FFF2-40B4-BE49-F238E27FC236}">
                <a16:creationId xmlns:a16="http://schemas.microsoft.com/office/drawing/2014/main" id="{EBC0BF00-9C25-7F85-98CA-7A23BF09BF9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72" t="37501" r="38160" b="36245"/>
          <a:stretch/>
        </p:blipFill>
        <p:spPr>
          <a:xfrm>
            <a:off x="1" y="5396025"/>
            <a:ext cx="1520189" cy="146197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696D7B3-6A02-E00F-106C-D38FD69F061C}"/>
              </a:ext>
            </a:extLst>
          </p:cNvPr>
          <p:cNvGrpSpPr/>
          <p:nvPr/>
        </p:nvGrpSpPr>
        <p:grpSpPr>
          <a:xfrm>
            <a:off x="3103846" y="4367941"/>
            <a:ext cx="6391009" cy="866999"/>
            <a:chOff x="3289935" y="3830731"/>
            <a:chExt cx="6391009" cy="86699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59F0AF4-ED99-5079-35CE-5F76882912F3}"/>
                </a:ext>
              </a:extLst>
            </p:cNvPr>
            <p:cNvSpPr/>
            <p:nvPr/>
          </p:nvSpPr>
          <p:spPr>
            <a:xfrm>
              <a:off x="3371245" y="3830731"/>
              <a:ext cx="6309699" cy="866999"/>
            </a:xfrm>
            <a:prstGeom prst="rect">
              <a:avLst/>
            </a:prstGeom>
            <a:solidFill>
              <a:srgbClr val="8EBF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4AC81A4-CF7A-1769-A299-D1D5482ED54A}"/>
                </a:ext>
              </a:extLst>
            </p:cNvPr>
            <p:cNvSpPr txBox="1"/>
            <p:nvPr/>
          </p:nvSpPr>
          <p:spPr>
            <a:xfrm>
              <a:off x="3289935" y="3830731"/>
              <a:ext cx="6252432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40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 </a:t>
              </a:r>
              <a:r>
                <a:rPr lang="en-GB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3. </a:t>
              </a:r>
              <a:r>
                <a:rPr lang="en-GB" sz="40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What</a:t>
              </a:r>
              <a:r>
                <a:rPr lang="en-GB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did they learn?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8854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649034-1500-7E30-BC47-CCDB753847D7}"/>
              </a:ext>
            </a:extLst>
          </p:cNvPr>
          <p:cNvSpPr/>
          <p:nvPr/>
        </p:nvSpPr>
        <p:spPr>
          <a:xfrm>
            <a:off x="0" y="3611880"/>
            <a:ext cx="12192000" cy="3246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9B222A-8F0A-9403-6226-09FB38E6278C}"/>
              </a:ext>
            </a:extLst>
          </p:cNvPr>
          <p:cNvSpPr/>
          <p:nvPr/>
        </p:nvSpPr>
        <p:spPr>
          <a:xfrm>
            <a:off x="0" y="0"/>
            <a:ext cx="12192000" cy="8648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640705-9B7F-DF72-599B-1187B21A2F90}"/>
              </a:ext>
            </a:extLst>
          </p:cNvPr>
          <p:cNvSpPr txBox="1"/>
          <p:nvPr/>
        </p:nvSpPr>
        <p:spPr>
          <a:xfrm>
            <a:off x="215552" y="156984"/>
            <a:ext cx="63730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1085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Toolbox</a:t>
            </a:r>
            <a:r>
              <a:rPr lang="en-GB" sz="400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 </a:t>
            </a:r>
            <a:r>
              <a:rPr lang="en-GB" sz="4000" dirty="0">
                <a:solidFill>
                  <a:srgbClr val="6DB7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75 Black" panose="020B0803030504030204" pitchFamily="34" charset="0"/>
              </a:rPr>
              <a:t>Talk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8CCF53-F819-89F2-31ED-E0B06BA43D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06" t="6084" r="10261" b="9929"/>
          <a:stretch/>
        </p:blipFill>
        <p:spPr>
          <a:xfrm>
            <a:off x="11122762" y="78492"/>
            <a:ext cx="947318" cy="707886"/>
          </a:xfrm>
          <a:prstGeom prst="rect">
            <a:avLst/>
          </a:prstGeom>
        </p:spPr>
      </p:pic>
      <p:pic>
        <p:nvPicPr>
          <p:cNvPr id="10" name="Picture 9" descr="A person wearing a helmet and a gear with a light bulb&#10;&#10;Description automatically generated">
            <a:extLst>
              <a:ext uri="{FF2B5EF4-FFF2-40B4-BE49-F238E27FC236}">
                <a16:creationId xmlns:a16="http://schemas.microsoft.com/office/drawing/2014/main" id="{EBC0BF00-9C25-7F85-98CA-7A23BF09BF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72" t="37501" r="38160" b="36245"/>
          <a:stretch/>
        </p:blipFill>
        <p:spPr>
          <a:xfrm>
            <a:off x="1" y="5396025"/>
            <a:ext cx="1520189" cy="146197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A4DF7D7-45E3-3182-C195-EEE00BD6C15A}"/>
              </a:ext>
            </a:extLst>
          </p:cNvPr>
          <p:cNvGrpSpPr/>
          <p:nvPr/>
        </p:nvGrpSpPr>
        <p:grpSpPr>
          <a:xfrm>
            <a:off x="2237422" y="4390801"/>
            <a:ext cx="7885504" cy="844139"/>
            <a:chOff x="2306955" y="3830731"/>
            <a:chExt cx="7804853" cy="84413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59F0AF4-ED99-5079-35CE-5F76882912F3}"/>
                </a:ext>
              </a:extLst>
            </p:cNvPr>
            <p:cNvSpPr/>
            <p:nvPr/>
          </p:nvSpPr>
          <p:spPr>
            <a:xfrm>
              <a:off x="2526030" y="3830731"/>
              <a:ext cx="7585778" cy="844139"/>
            </a:xfrm>
            <a:prstGeom prst="rect">
              <a:avLst/>
            </a:prstGeom>
            <a:solidFill>
              <a:srgbClr val="6DB7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4AC81A4-CF7A-1769-A299-D1D5482ED54A}"/>
                </a:ext>
              </a:extLst>
            </p:cNvPr>
            <p:cNvSpPr txBox="1"/>
            <p:nvPr/>
          </p:nvSpPr>
          <p:spPr>
            <a:xfrm>
              <a:off x="2306955" y="3832410"/>
              <a:ext cx="7641385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40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 </a:t>
              </a:r>
              <a:r>
                <a:rPr lang="en-GB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4. </a:t>
              </a:r>
              <a:r>
                <a:rPr lang="en-GB" sz="40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Ask</a:t>
              </a:r>
              <a:r>
                <a:rPr lang="en-GB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yourself or your crew? 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12FF624D-A6FC-350A-801D-DF8364A6734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987" b="30556"/>
          <a:stretch/>
        </p:blipFill>
        <p:spPr>
          <a:xfrm>
            <a:off x="-1524" y="864871"/>
            <a:ext cx="12192000" cy="274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02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69D158FBFAA343A33C17C18CFB26FC" ma:contentTypeVersion="17" ma:contentTypeDescription="Create a new document." ma:contentTypeScope="" ma:versionID="74b023a2b4a135528925ba94525afe5d">
  <xsd:schema xmlns:xsd="http://www.w3.org/2001/XMLSchema" xmlns:xs="http://www.w3.org/2001/XMLSchema" xmlns:p="http://schemas.microsoft.com/office/2006/metadata/properties" xmlns:ns2="3b143df3-7c6b-43ed-8630-c9b194f10487" xmlns:ns3="301dc94e-9483-4250-9719-f8e3323265a1" targetNamespace="http://schemas.microsoft.com/office/2006/metadata/properties" ma:root="true" ma:fieldsID="79eec247d1077cdd5f3a863d57d1ebc7" ns2:_="" ns3:_="">
    <xsd:import namespace="3b143df3-7c6b-43ed-8630-c9b194f10487"/>
    <xsd:import namespace="301dc94e-9483-4250-9719-f8e3323265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143df3-7c6b-43ed-8630-c9b194f104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049f67f5-16ba-4767-9c7c-402f9af907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1dc94e-9483-4250-9719-f8e3323265a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44416e0-3a55-4a2e-a225-9fa7714c75db}" ma:internalName="TaxCatchAll" ma:showField="CatchAllData" ma:web="301dc94e-9483-4250-9719-f8e3323265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D8C7C93-48AF-4269-B9ED-DCB127777C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E65B26-0D50-42C9-9F5A-6B6CC473F2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143df3-7c6b-43ed-8630-c9b194f10487"/>
    <ds:schemaRef ds:uri="301dc94e-9483-4250-9719-f8e3323265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12733</TotalTime>
  <Words>613</Words>
  <Application>Microsoft Office PowerPoint</Application>
  <PresentationFormat>Widescreen</PresentationFormat>
  <Paragraphs>55</Paragraphs>
  <Slides>8</Slides>
  <Notes>6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Sophie Shorthose</dc:creator>
  <cp:lastModifiedBy>Emma McIvor</cp:lastModifiedBy>
  <cp:revision>18</cp:revision>
  <dcterms:created xsi:type="dcterms:W3CDTF">2023-12-06T13:15:51Z</dcterms:created>
  <dcterms:modified xsi:type="dcterms:W3CDTF">2024-01-12T08:41:17Z</dcterms:modified>
</cp:coreProperties>
</file>